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58" r:id="rId6"/>
    <p:sldId id="277" r:id="rId7"/>
    <p:sldId id="259" r:id="rId8"/>
    <p:sldId id="260" r:id="rId9"/>
    <p:sldId id="261" r:id="rId10"/>
    <p:sldId id="262" r:id="rId11"/>
    <p:sldId id="263" r:id="rId12"/>
    <p:sldId id="265" r:id="rId13"/>
    <p:sldId id="266" r:id="rId14"/>
    <p:sldId id="278" r:id="rId15"/>
    <p:sldId id="267" r:id="rId16"/>
    <p:sldId id="279" r:id="rId17"/>
    <p:sldId id="268" r:id="rId18"/>
    <p:sldId id="280" r:id="rId19"/>
    <p:sldId id="269" r:id="rId20"/>
    <p:sldId id="281" r:id="rId21"/>
    <p:sldId id="270" r:id="rId22"/>
    <p:sldId id="271" r:id="rId23"/>
    <p:sldId id="272" r:id="rId24"/>
    <p:sldId id="276" r:id="rId25"/>
    <p:sldId id="273" r:id="rId26"/>
    <p:sldId id="274" r:id="rId27"/>
    <p:sldId id="275" r:id="rId28"/>
    <p:sldId id="283" r:id="rId29"/>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58" d="100"/>
          <a:sy n="58" d="100"/>
        </p:scale>
        <p:origin x="152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6" name="AutoShape 3"/>
            <p:cNvSpPr>
              <a:spLocks noChangeArrowheads="1"/>
            </p:cNvSpPr>
            <p:nvPr/>
          </p:nvSpPr>
          <p:spPr bwMode="auto">
            <a:xfrm>
              <a:off x="432" y="720"/>
              <a:ext cx="4656" cy="2112"/>
            </a:xfrm>
            <a:prstGeom prst="roundRect">
              <a:avLst>
                <a:gd name="adj" fmla="val 16667"/>
              </a:avLst>
            </a:prstGeom>
            <a:noFill/>
            <a:ln w="50800">
              <a:solidFill>
                <a:schemeClr val="bg2"/>
              </a:solidFill>
              <a:round/>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Rectangle 4"/>
            <p:cNvSpPr>
              <a:spLocks noChangeArrowheads="1"/>
            </p:cNvSpPr>
            <p:nvPr/>
          </p:nvSpPr>
          <p:spPr bwMode="auto">
            <a:xfrm>
              <a:off x="144" y="0"/>
              <a:ext cx="4512" cy="624"/>
            </a:xfrm>
            <a:prstGeom prst="rect">
              <a:avLst/>
            </a:prstGeom>
            <a:solidFill>
              <a:schemeClr val="bg1"/>
            </a:solidFill>
            <a:ln w="57150">
              <a:solidFill>
                <a:schemeClr val="bg2"/>
              </a:solid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288"/>
              <a:ext cx="5664" cy="1152"/>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499" y="0"/>
                  </a:lnTo>
                  <a:cubicBezTo>
                    <a:pt x="776" y="0"/>
                    <a:pt x="1000" y="223"/>
                    <a:pt x="1000" y="500"/>
                  </a:cubicBezTo>
                  <a:cubicBezTo>
                    <a:pt x="1000" y="776"/>
                    <a:pt x="776" y="1000"/>
                    <a:pt x="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2059" name="Line 6"/>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zh-CN" noProof="0"/>
              <a:t>单击此处编辑母版标题样式</a:t>
            </a:r>
            <a:endParaRPr lang="zh-CN" altLang="zh-CN" noProof="0"/>
          </a:p>
        </p:txBody>
      </p:sp>
      <p:sp>
        <p:nvSpPr>
          <p:cNvPr id="2056"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zh-CN" noProof="0"/>
              <a:t>单击此处编辑母版副标题样式</a:t>
            </a:r>
            <a:endParaRPr lang="zh-CN" altLang="zh-CN" noProof="0"/>
          </a:p>
        </p:txBody>
      </p:sp>
      <p:sp>
        <p:nvSpPr>
          <p:cNvPr id="10"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p>
            <a:pPr algn="r" eaLnBrk="1" hangingPunct="1">
              <a:buNone/>
            </a:pPr>
            <a:fld id="{9A0DB2DC-4C9A-4742-B13C-FB6460FD3503}" type="slidenum">
              <a:rPr lang="zh-CN" altLang="zh-CN" dirty="0">
                <a:latin typeface="Arial Black" panose="020B0A04020102020204" pitchFamily="34" charset="0"/>
              </a:rPr>
            </a:fld>
            <a:endParaRPr lang="zh-CN" altLang="zh-CN" dirty="0">
              <a:latin typeface="Arial Black" panose="020B0A04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0"/>
            <a:chExt cx="5664" cy="2832"/>
          </a:xfrm>
        </p:grpSpPr>
        <p:sp>
          <p:nvSpPr>
            <p:cNvPr id="6" name="AutoShape 3"/>
            <p:cNvSpPr>
              <a:spLocks noChangeArrowheads="1"/>
            </p:cNvSpPr>
            <p:nvPr/>
          </p:nvSpPr>
          <p:spPr bwMode="auto">
            <a:xfrm>
              <a:off x="432" y="720"/>
              <a:ext cx="4656" cy="2112"/>
            </a:xfrm>
            <a:prstGeom prst="roundRect">
              <a:avLst>
                <a:gd name="adj" fmla="val 16667"/>
              </a:avLst>
            </a:prstGeom>
            <a:noFill/>
            <a:ln w="50800">
              <a:solidFill>
                <a:schemeClr val="bg2"/>
              </a:solidFill>
              <a:round/>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Rectangle 4"/>
            <p:cNvSpPr>
              <a:spLocks noChangeArrowheads="1"/>
            </p:cNvSpPr>
            <p:nvPr/>
          </p:nvSpPr>
          <p:spPr bwMode="auto">
            <a:xfrm>
              <a:off x="144" y="0"/>
              <a:ext cx="4512" cy="624"/>
            </a:xfrm>
            <a:prstGeom prst="rect">
              <a:avLst/>
            </a:prstGeom>
            <a:solidFill>
              <a:schemeClr val="bg1"/>
            </a:solidFill>
            <a:ln w="57150">
              <a:solidFill>
                <a:schemeClr val="bg2"/>
              </a:solid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AutoShape 5"/>
            <p:cNvSpPr/>
            <p:nvPr userDrawn="1"/>
          </p:nvSpPr>
          <p:spPr>
            <a:xfrm>
              <a:off x="0" y="288"/>
              <a:ext cx="5664" cy="1152"/>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499" y="0"/>
                  </a:lnTo>
                  <a:cubicBezTo>
                    <a:pt x="776" y="0"/>
                    <a:pt x="1000" y="223"/>
                    <a:pt x="1000" y="500"/>
                  </a:cubicBezTo>
                  <a:cubicBezTo>
                    <a:pt x="1000" y="776"/>
                    <a:pt x="776" y="1000"/>
                    <a:pt x="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2059" name="Line 6"/>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Rectangle 7"/>
          <p:cNvSpPr>
            <a:spLocks noGrp="1" noChangeArrowheads="1"/>
          </p:cNvSpPr>
          <p:nvPr>
            <p:ph type="ctrTitle"/>
          </p:nvPr>
        </p:nvSpPr>
        <p:spPr>
          <a:xfrm>
            <a:off x="228600" y="1427163"/>
            <a:ext cx="8077200" cy="1609725"/>
          </a:xfrm>
        </p:spPr>
        <p:txBody>
          <a:bodyPr/>
          <a:lstStyle>
            <a:lvl1pPr>
              <a:defRPr sz="4600"/>
            </a:lvl1pPr>
          </a:lstStyle>
          <a:p>
            <a:pPr lvl="0"/>
            <a:r>
              <a:rPr lang="zh-CN" altLang="zh-CN" noProof="0"/>
              <a:t>单击此处编辑母版标题样式</a:t>
            </a:r>
            <a:endParaRPr lang="zh-CN" altLang="zh-CN" noProof="0"/>
          </a:p>
        </p:txBody>
      </p:sp>
      <p:sp>
        <p:nvSpPr>
          <p:cNvPr id="2056"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pPr lvl="0"/>
            <a:r>
              <a:rPr lang="zh-CN" altLang="zh-CN" noProof="0"/>
              <a:t>单击此处编辑母版副标题样式</a:t>
            </a:r>
            <a:endParaRPr lang="zh-CN" altLang="zh-CN" noProof="0"/>
          </a:p>
        </p:txBody>
      </p:sp>
      <p:sp>
        <p:nvSpPr>
          <p:cNvPr id="10" name="Rectangle 9"/>
          <p:cNvSpPr>
            <a:spLocks noGrp="1" noChangeArrowheads="1"/>
          </p:cNvSpPr>
          <p:nvPr>
            <p:ph type="dt" sz="half" idx="2"/>
          </p:nvPr>
        </p:nvSpPr>
        <p:spPr bwMode="auto">
          <a:xfrm>
            <a:off x="457200" y="6248400"/>
            <a:ext cx="2133600" cy="471488"/>
          </a:xfrm>
          <a:prstGeom prst="rect">
            <a:avLst/>
          </a:prstGeom>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10"/>
          <p:cNvSpPr>
            <a:spLocks noGrp="1" noChangeArrowheads="1"/>
          </p:cNvSpPr>
          <p:nvPr>
            <p:ph type="ftr" sz="quarter" idx="3"/>
          </p:nvPr>
        </p:nvSpPr>
        <p:spPr bwMode="auto">
          <a:xfrm>
            <a:off x="3124200" y="6253163"/>
            <a:ext cx="2895600" cy="457200"/>
          </a:xfrm>
          <a:prstGeom prst="rect">
            <a:avLst/>
          </a:prstGeom>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11"/>
          <p:cNvSpPr>
            <a:spLocks noGrp="1" noChangeArrowheads="1"/>
          </p:cNvSpPr>
          <p:nvPr>
            <p:ph type="sldNum" sz="quarter" idx="4"/>
          </p:nvPr>
        </p:nvSpPr>
        <p:spPr bwMode="auto">
          <a:xfrm>
            <a:off x="6553200" y="6248400"/>
            <a:ext cx="2133600" cy="471488"/>
          </a:xfrm>
          <a:prstGeom prst="rect">
            <a:avLst/>
          </a:prstGeom>
        </p:spPr>
        <p:txBody>
          <a:bodyPr vert="horz" wrap="square" lIns="91440" tIns="45720" rIns="91440" bIns="45720" numCol="1" anchor="b" anchorCtr="0" compatLnSpc="1"/>
          <a:p>
            <a:pPr algn="r" eaLnBrk="1" hangingPunct="1">
              <a:buNone/>
            </a:pPr>
            <a:fld id="{9A0DB2DC-4C9A-4742-B13C-FB6460FD3503}" type="slidenum">
              <a:rPr lang="zh-CN" altLang="zh-CN" dirty="0">
                <a:latin typeface="Arial Black" panose="020B0A04020102020204" pitchFamily="34" charset="0"/>
              </a:rPr>
            </a:fld>
            <a:endParaRPr lang="zh-CN" altLang="zh-CN" dirty="0">
              <a:latin typeface="Arial Black" panose="020B0A040201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600200"/>
            <a:ext cx="3886200" cy="44196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600200"/>
            <a:ext cx="3886200" cy="44196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152400"/>
            <a:ext cx="8686800" cy="6096000"/>
            <a:chOff x="0" y="0"/>
            <a:chExt cx="5472" cy="3840"/>
          </a:xfrm>
        </p:grpSpPr>
        <p:sp>
          <p:nvSpPr>
            <p:cNvPr id="2" name="AutoShape 3"/>
            <p:cNvSpPr>
              <a:spLocks noChangeArrowheads="1"/>
            </p:cNvSpPr>
            <p:nvPr/>
          </p:nvSpPr>
          <p:spPr bwMode="auto">
            <a:xfrm>
              <a:off x="240" y="240"/>
              <a:ext cx="5232" cy="3600"/>
            </a:xfrm>
            <a:prstGeom prst="roundRect">
              <a:avLst>
                <a:gd name="adj" fmla="val 13727"/>
              </a:avLst>
            </a:prstGeom>
            <a:noFill/>
            <a:ln w="50800">
              <a:solidFill>
                <a:schemeClr val="bg2"/>
              </a:solidFill>
              <a:round/>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0"/>
              <a:ext cx="5376" cy="768"/>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499" y="0"/>
                  </a:lnTo>
                  <a:cubicBezTo>
                    <a:pt x="776" y="0"/>
                    <a:pt x="1000" y="223"/>
                    <a:pt x="1000" y="500"/>
                  </a:cubicBezTo>
                  <a:cubicBezTo>
                    <a:pt x="1000" y="776"/>
                    <a:pt x="776" y="1000"/>
                    <a:pt x="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1034" name="Line 5"/>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32"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152400"/>
            <a:ext cx="8686800" cy="6096000"/>
            <a:chOff x="0" y="0"/>
            <a:chExt cx="5472" cy="3840"/>
          </a:xfrm>
        </p:grpSpPr>
        <p:sp>
          <p:nvSpPr>
            <p:cNvPr id="2" name="AutoShape 3"/>
            <p:cNvSpPr>
              <a:spLocks noChangeArrowheads="1"/>
            </p:cNvSpPr>
            <p:nvPr/>
          </p:nvSpPr>
          <p:spPr bwMode="auto">
            <a:xfrm>
              <a:off x="240" y="240"/>
              <a:ext cx="5232" cy="3600"/>
            </a:xfrm>
            <a:prstGeom prst="roundRect">
              <a:avLst>
                <a:gd name="adj" fmla="val 13727"/>
              </a:avLst>
            </a:prstGeom>
            <a:noFill/>
            <a:ln w="50800">
              <a:solidFill>
                <a:schemeClr val="bg2"/>
              </a:solidFill>
              <a:round/>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3" name="AutoShape 4"/>
            <p:cNvSpPr/>
            <p:nvPr/>
          </p:nvSpPr>
          <p:spPr>
            <a:xfrm>
              <a:off x="0" y="0"/>
              <a:ext cx="5376" cy="768"/>
            </a:xfrm>
            <a:custGeom>
              <a:avLst/>
              <a:gdLst>
                <a:gd name="txL" fmla="*/ 0 w 1000"/>
                <a:gd name="txT" fmla="*/ 0 h 1000"/>
                <a:gd name="txR" fmla="*/ 500 w 1000"/>
                <a:gd name="txB" fmla="*/ 1000 h 1000"/>
              </a:gdLst>
              <a:ahLst/>
              <a:cxnLst>
                <a:cxn ang="0">
                  <a:pos x="0" y="0"/>
                </a:cxn>
                <a:cxn ang="0">
                  <a:pos x="0" y="0"/>
                </a:cxn>
                <a:cxn ang="0">
                  <a:pos x="0" y="0"/>
                </a:cxn>
                <a:cxn ang="0">
                  <a:pos x="0" y="0"/>
                </a:cxn>
                <a:cxn ang="0">
                  <a:pos x="0" y="0"/>
                </a:cxn>
                <a:cxn ang="0">
                  <a:pos x="0" y="0"/>
                </a:cxn>
              </a:cxnLst>
              <a:rect l="txL" t="txT" r="txR" b="txB"/>
              <a:pathLst>
                <a:path w="1000" h="1000">
                  <a:moveTo>
                    <a:pt x="0" y="0"/>
                  </a:moveTo>
                  <a:lnTo>
                    <a:pt x="499" y="0"/>
                  </a:lnTo>
                  <a:cubicBezTo>
                    <a:pt x="776" y="0"/>
                    <a:pt x="1000" y="223"/>
                    <a:pt x="1000" y="500"/>
                  </a:cubicBezTo>
                  <a:cubicBezTo>
                    <a:pt x="1000" y="776"/>
                    <a:pt x="776" y="1000"/>
                    <a:pt x="500" y="1000"/>
                  </a:cubicBezTo>
                  <a:lnTo>
                    <a:pt x="0" y="1000"/>
                  </a:lnTo>
                  <a:lnTo>
                    <a:pt x="0" y="0"/>
                  </a:lnTo>
                  <a:close/>
                </a:path>
              </a:pathLst>
            </a:custGeom>
            <a:solidFill>
              <a:schemeClr val="folHlink">
                <a:alpha val="100000"/>
              </a:schemeClr>
            </a:solidFill>
            <a:ln w="9525">
              <a:noFill/>
            </a:ln>
          </p:spPr>
          <p:txBody>
            <a:bodyPr/>
            <a:p>
              <a:endParaRPr lang="zh-CN" altLang="en-US"/>
            </a:p>
          </p:txBody>
        </p:sp>
        <p:sp>
          <p:nvSpPr>
            <p:cNvPr id="1034" name="Line 5"/>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32" name="Rectangle 8"/>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9"/>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10"/>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buNone/>
            </a:pPr>
            <a:fld id="{9A0DB2DC-4C9A-4742-B13C-FB6460FD3503}" type="slidenum">
              <a:rPr lang="zh-CN" altLang="zh-CN" dirty="0"/>
            </a:fld>
            <a:endParaRPr lang="zh-CN"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ctrTitle"/>
          </p:nvPr>
        </p:nvSpPr>
        <p:spPr>
          <a:ln/>
        </p:spPr>
        <p:txBody>
          <a:bodyPr vert="horz" wrap="square" lIns="91440" tIns="45720" rIns="91440" bIns="45720" anchor="ctr" anchorCtr="0"/>
          <a:p>
            <a:pPr eaLnBrk="1" hangingPunct="1">
              <a:buClrTx/>
              <a:buSzTx/>
              <a:buFontTx/>
            </a:pPr>
            <a:r>
              <a:rPr lang="zh-CN" altLang="zh-CN" sz="4200" b="1" kern="1200" dirty="0">
                <a:latin typeface="+mj-lt"/>
                <a:ea typeface="+mj-ea"/>
                <a:cs typeface="+mj-cs"/>
              </a:rPr>
              <a:t>Chapter </a:t>
            </a:r>
            <a:r>
              <a:rPr lang="en-US" altLang="zh-CN" sz="4200" b="1" kern="1200" dirty="0">
                <a:latin typeface="+mj-lt"/>
                <a:ea typeface="+mj-ea"/>
                <a:cs typeface="+mj-cs"/>
              </a:rPr>
              <a:t>7</a:t>
            </a:r>
            <a:r>
              <a:rPr lang="zh-CN" altLang="zh-CN" sz="4200" b="1" kern="1200" dirty="0">
                <a:latin typeface="+mj-lt"/>
                <a:ea typeface="+mj-ea"/>
                <a:cs typeface="+mj-cs"/>
              </a:rPr>
              <a:t> International Trade Terms and Pricing Principles</a:t>
            </a:r>
            <a:endParaRPr lang="zh-CN" altLang="zh-CN" sz="4200" kern="1200" dirty="0">
              <a:latin typeface="+mj-lt"/>
              <a:ea typeface="+mj-ea"/>
              <a:cs typeface="+mj-cs"/>
            </a:endParaRPr>
          </a:p>
        </p:txBody>
      </p:sp>
      <p:sp>
        <p:nvSpPr>
          <p:cNvPr id="3075" name="Rectangle 3"/>
          <p:cNvSpPr>
            <a:spLocks noGrp="1"/>
          </p:cNvSpPr>
          <p:nvPr>
            <p:ph type="subTitle" idx="1"/>
          </p:nvPr>
        </p:nvSpPr>
        <p:spPr>
          <a:xfrm>
            <a:off x="755650" y="3817938"/>
            <a:ext cx="6629400" cy="1676400"/>
          </a:xfrm>
          <a:ln/>
        </p:spPr>
        <p:txBody>
          <a:bodyPr vert="horz" wrap="square" lIns="91440" tIns="45720" rIns="91440" bIns="45720" anchor="t" anchorCtr="0"/>
          <a:p>
            <a:pPr eaLnBrk="1" hangingPunct="1">
              <a:buSzPct val="80000"/>
            </a:pPr>
            <a:r>
              <a:rPr lang="zh-CN" altLang="zh-CN" sz="4000" b="1" kern="1200" dirty="0">
                <a:latin typeface="+mn-lt"/>
                <a:ea typeface="+mn-ea"/>
                <a:cs typeface="+mn-cs"/>
              </a:rPr>
              <a:t>国际贸易术语及订价原则</a:t>
            </a:r>
            <a:r>
              <a:rPr lang="zh-CN" altLang="zh-CN" sz="4000" kern="1200" dirty="0">
                <a:latin typeface="+mn-lt"/>
                <a:ea typeface="+mn-ea"/>
                <a:cs typeface="+mn-cs"/>
              </a:rPr>
              <a:t> </a:t>
            </a:r>
            <a:endParaRPr lang="zh-CN" altLang="zh-CN"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body" idx="4294967295"/>
          </p:nvPr>
        </p:nvSpPr>
        <p:spPr>
          <a:xfrm>
            <a:off x="323850" y="1412875"/>
            <a:ext cx="8423275" cy="5256213"/>
          </a:xfrm>
          <a:ln/>
        </p:spPr>
        <p:txBody>
          <a:bodyPr vert="horz" wrap="square" lIns="91440" tIns="45720" rIns="91440" bIns="45720" anchor="t" anchorCtr="0"/>
          <a:p>
            <a:pPr eaLnBrk="1" hangingPunct="1">
              <a:lnSpc>
                <a:spcPct val="80000"/>
              </a:lnSpc>
              <a:buFontTx/>
              <a:buNone/>
            </a:pPr>
            <a:r>
              <a:rPr lang="zh-CN" altLang="zh-CN" sz="2400" dirty="0"/>
              <a:t>3) That 引导的是同位语从句that he has to procure marine </a:t>
            </a:r>
            <a:endParaRPr lang="en-US" altLang="zh-CN" sz="2400" dirty="0"/>
          </a:p>
          <a:p>
            <a:pPr eaLnBrk="1" hangingPunct="1">
              <a:lnSpc>
                <a:spcPct val="80000"/>
              </a:lnSpc>
              <a:buFontTx/>
              <a:buNone/>
            </a:pPr>
            <a:r>
              <a:rPr lang="zh-CN" altLang="zh-CN" sz="2400" dirty="0"/>
              <a:t>insurance 卖方还要办理本由买方负责办理的运输途中货物灭</a:t>
            </a:r>
            <a:endParaRPr lang="en-US" altLang="zh-CN" sz="2400" dirty="0"/>
          </a:p>
          <a:p>
            <a:pPr eaLnBrk="1" hangingPunct="1">
              <a:lnSpc>
                <a:spcPct val="80000"/>
              </a:lnSpc>
              <a:buFontTx/>
              <a:buNone/>
            </a:pPr>
            <a:r>
              <a:rPr lang="zh-CN" altLang="zh-CN" sz="2400" dirty="0"/>
              <a:t>失和损坏风险的海运保险。</a:t>
            </a:r>
            <a:endParaRPr lang="zh-CN" altLang="zh-CN" sz="2400" dirty="0"/>
          </a:p>
          <a:p>
            <a:pPr eaLnBrk="1" hangingPunct="1">
              <a:lnSpc>
                <a:spcPct val="80000"/>
              </a:lnSpc>
              <a:buFontTx/>
              <a:buNone/>
            </a:pPr>
            <a:r>
              <a:rPr lang="zh-CN" altLang="zh-CN" sz="2400" dirty="0"/>
              <a:t>4) Against the buyer</a:t>
            </a:r>
            <a:r>
              <a:rPr lang="en-US" altLang="zh-CN" sz="2400" dirty="0"/>
              <a:t>’</a:t>
            </a:r>
            <a:r>
              <a:rPr lang="zh-CN" altLang="zh-CN" sz="2400" dirty="0"/>
              <a:t>s risk of loss of a damage to the goods </a:t>
            </a:r>
            <a:endParaRPr lang="en-US" altLang="zh-CN" sz="2400" dirty="0"/>
          </a:p>
          <a:p>
            <a:pPr eaLnBrk="1" hangingPunct="1">
              <a:lnSpc>
                <a:spcPct val="80000"/>
              </a:lnSpc>
              <a:buFontTx/>
              <a:buNone/>
            </a:pPr>
            <a:r>
              <a:rPr lang="zh-CN" altLang="zh-CN" sz="2400" dirty="0"/>
              <a:t>during the carriage.</a:t>
            </a:r>
            <a:endParaRPr lang="zh-CN" altLang="zh-CN" sz="2400" dirty="0"/>
          </a:p>
          <a:p>
            <a:pPr eaLnBrk="1" hangingPunct="1">
              <a:lnSpc>
                <a:spcPct val="80000"/>
              </a:lnSpc>
              <a:buFontTx/>
              <a:buNone/>
            </a:pPr>
            <a:r>
              <a:rPr lang="zh-CN" altLang="zh-CN" sz="2400" dirty="0"/>
              <a:t>垫付买方负责的货物在运输途中的风险和损坏费用。</a:t>
            </a:r>
            <a:endParaRPr lang="zh-CN" altLang="zh-CN" sz="2400" dirty="0"/>
          </a:p>
          <a:p>
            <a:pPr eaLnBrk="1" hangingPunct="1">
              <a:lnSpc>
                <a:spcPct val="80000"/>
              </a:lnSpc>
              <a:buFontTx/>
              <a:buNone/>
            </a:pPr>
            <a:r>
              <a:rPr lang="zh-CN" altLang="zh-CN" sz="2400" dirty="0"/>
              <a:t>6. “Free Carrier” means that the seller fulfils his obligation </a:t>
            </a:r>
            <a:endParaRPr lang="en-US" altLang="zh-CN" sz="2400" dirty="0"/>
          </a:p>
          <a:p>
            <a:pPr eaLnBrk="1" hangingPunct="1">
              <a:lnSpc>
                <a:spcPct val="80000"/>
              </a:lnSpc>
              <a:buFontTx/>
              <a:buNone/>
            </a:pPr>
            <a:r>
              <a:rPr lang="zh-CN" altLang="zh-CN" sz="2400" dirty="0"/>
              <a:t>to deliver when he has handed over the goods, cleared for </a:t>
            </a:r>
            <a:endParaRPr lang="en-US" altLang="zh-CN" sz="2400" dirty="0"/>
          </a:p>
          <a:p>
            <a:pPr eaLnBrk="1" hangingPunct="1">
              <a:lnSpc>
                <a:spcPct val="80000"/>
              </a:lnSpc>
              <a:buFontTx/>
              <a:buNone/>
            </a:pPr>
            <a:r>
              <a:rPr lang="zh-CN" altLang="zh-CN" sz="2400" dirty="0"/>
              <a:t>export, into the charge of the carrier named by the buyer at </a:t>
            </a:r>
            <a:endParaRPr lang="en-US" altLang="zh-CN" sz="2400" dirty="0"/>
          </a:p>
          <a:p>
            <a:pPr eaLnBrk="1" hangingPunct="1">
              <a:lnSpc>
                <a:spcPct val="80000"/>
              </a:lnSpc>
              <a:buFontTx/>
              <a:buNone/>
            </a:pPr>
            <a:r>
              <a:rPr lang="zh-CN" altLang="zh-CN" sz="2400" dirty="0"/>
              <a:t>the named place or point. </a:t>
            </a:r>
            <a:endParaRPr lang="en-US" altLang="zh-CN" sz="2400" dirty="0"/>
          </a:p>
          <a:p>
            <a:pPr eaLnBrk="1" hangingPunct="1">
              <a:lnSpc>
                <a:spcPct val="80000"/>
              </a:lnSpc>
              <a:buFontTx/>
              <a:buNone/>
            </a:pPr>
            <a:r>
              <a:rPr lang="en-US" altLang="zh-CN" sz="2400" b="1" dirty="0"/>
              <a:t>“</a:t>
            </a:r>
            <a:r>
              <a:rPr lang="zh-CN" altLang="zh-CN" sz="2400" b="1" dirty="0"/>
              <a:t>货交承运人</a:t>
            </a:r>
            <a:r>
              <a:rPr lang="en-US" altLang="zh-CN" sz="2400" b="1" dirty="0"/>
              <a:t>”</a:t>
            </a:r>
            <a:r>
              <a:rPr lang="zh-CN" altLang="zh-CN" sz="2400" dirty="0"/>
              <a:t>系指当卖方在指定的地点把货物移交给买方指定</a:t>
            </a:r>
            <a:endParaRPr lang="en-US" altLang="zh-CN" sz="2400" dirty="0"/>
          </a:p>
          <a:p>
            <a:pPr eaLnBrk="1" hangingPunct="1">
              <a:lnSpc>
                <a:spcPct val="80000"/>
              </a:lnSpc>
              <a:buFontTx/>
              <a:buNone/>
            </a:pPr>
            <a:r>
              <a:rPr lang="zh-CN" altLang="zh-CN" sz="2400" dirty="0"/>
              <a:t>的承运人接管并办完出口结关手续时，就算完成了其交货责任。</a:t>
            </a:r>
            <a:r>
              <a:rPr lang="zh-CN" altLang="zh-CN" sz="1400" dirty="0"/>
              <a:t> </a:t>
            </a:r>
            <a:endParaRPr lang="zh-CN" altLang="zh-CN" sz="1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2531" name="Rectangle 3"/>
          <p:cNvSpPr>
            <a:spLocks noGrp="1" noChangeArrowheads="1"/>
          </p:cNvSpPr>
          <p:nvPr>
            <p:ph idx="1"/>
          </p:nvPr>
        </p:nvSpPr>
        <p:spPr>
          <a:xfrm>
            <a:off x="468313" y="1341438"/>
            <a:ext cx="7920038" cy="4824413"/>
          </a:xfrm>
        </p:spPr>
        <p:txBody>
          <a:bodyPr vert="horz" wrap="square" lIns="91440" tIns="45720" rIns="91440" bIns="45720" numCol="1" anchor="t" anchorCtr="0" compatLnSpc="1"/>
          <a:lstStyle/>
          <a:p>
            <a:pPr marL="457200" marR="0" lvl="0" indent="-4572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AutoNum type="arabicParenR"/>
              <a:defRPr/>
            </a:pP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主句很简单，其主语为free carrier, 谓语means,译文是</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“货交承运价指的是……”</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that 引导的是宾语从句，其主语是the seller, 谓语是</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fulfils (卖方完成其交货义务)</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3) when 引导的是宾语从句中的时间状语从句，其主语有</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两个：has handed…, cleared…(当卖方在指定的地点将</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货物移交给买方并办完出口结关手续)</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a:ln/>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519113" y="1412875"/>
            <a:ext cx="8015288" cy="4606925"/>
          </a:xfrm>
        </p:spPr>
        <p:txBody>
          <a:bodyPr vert="horz" wrap="square" lIns="91440" tIns="45720" rIns="91440" bIns="45720" numCol="1" anchor="t" anchorCtr="0" compatLnSpc="1"/>
          <a:lstStyle/>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7. As the change of the value of the selected currency may directly affect the financial interests of both parities, the parties concerned should choose the currency favorable to them during pricing. </a:t>
            </a:r>
            <a:endParaRPr kumimoji="0" lang="zh-CN"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由于计价货币的币值变化会直接影响到进出口双方的经济利益，因此买卖双方在确定价格时应注意选择对自己有利的计价货币。 </a:t>
            </a:r>
            <a:endParaRPr kumimoji="0" lang="zh-CN"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noChangeArrowheads="1"/>
          </p:cNvSpPr>
          <p:nvPr>
            <p:ph type="body" idx="1"/>
          </p:nvPr>
        </p:nvSpPr>
        <p:spPr>
          <a:xfrm>
            <a:off x="395288" y="981075"/>
            <a:ext cx="8208963" cy="5472113"/>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1</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as 引导一个原因状语从句，其意思是“由于计价货币</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的币值变化会直接影响到进出口双方的经济利益”</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    2) 主句的主谓结构是the parties concerned should choose the currency favorable to them during pricing, 意思是“买卖双方在定价时应注意选择对自己有益的计价货币”</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    3) concerned (过去分词)和favorable to …(形容词短语)作后置定语，分别修饰其前的名次parties 和currency</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2"/>
          <p:cNvSpPr txBox="1"/>
          <p:nvPr/>
        </p:nvSpPr>
        <p:spPr>
          <a:xfrm>
            <a:off x="323850" y="1989138"/>
            <a:ext cx="8280400" cy="24558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algn="dist" eaLnBrk="1" hangingPunct="1">
              <a:lnSpc>
                <a:spcPct val="80000"/>
              </a:lnSpc>
              <a:spcBef>
                <a:spcPct val="0"/>
              </a:spcBef>
              <a:buClrTx/>
              <a:buSzTx/>
              <a:buNone/>
            </a:pPr>
            <a:r>
              <a:rPr lang="zh-CN" altLang="zh-CN" sz="2400" dirty="0"/>
              <a:t>8. </a:t>
            </a:r>
            <a:r>
              <a:rPr lang="zh-CN" altLang="zh-CN" sz="2400" dirty="0">
                <a:latin typeface="Times New Roman" panose="02020603050405020304" pitchFamily="18" charset="0"/>
                <a:cs typeface="Times New Roman" panose="02020603050405020304" pitchFamily="18" charset="0"/>
              </a:rPr>
              <a:t>Commission is the service fees charged by the agents or brokers for the transactions made for their principals, such as the commission paid by the exporter to its sales agent, and the</a:t>
            </a:r>
            <a:endParaRPr lang="en-US" altLang="zh-CN" sz="2400" dirty="0">
              <a:latin typeface="Times New Roman" panose="02020603050405020304" pitchFamily="18" charset="0"/>
              <a:cs typeface="Times New Roman" panose="02020603050405020304" pitchFamily="18" charset="0"/>
            </a:endParaRPr>
          </a:p>
          <a:p>
            <a:pPr marL="0" lvl="0" indent="0" algn="dist" eaLnBrk="1" hangingPunct="1">
              <a:lnSpc>
                <a:spcPct val="80000"/>
              </a:lnSpc>
              <a:spcBef>
                <a:spcPct val="0"/>
              </a:spcBef>
              <a:buClrTx/>
              <a:buSzTx/>
              <a:buNone/>
            </a:pPr>
            <a:r>
              <a:rPr lang="zh-CN" altLang="zh-CN" sz="2400" dirty="0">
                <a:latin typeface="Times New Roman" panose="02020603050405020304" pitchFamily="18" charset="0"/>
                <a:cs typeface="Times New Roman" panose="02020603050405020304" pitchFamily="18" charset="0"/>
              </a:rPr>
              <a:t>commission paid by the importer to its purchasing agent. </a:t>
            </a: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80000"/>
              </a:lnSpc>
              <a:spcBef>
                <a:spcPct val="0"/>
              </a:spcBef>
              <a:buClrTx/>
              <a:buSz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80000"/>
              </a:lnSpc>
              <a:spcBef>
                <a:spcPct val="0"/>
              </a:spcBef>
              <a:buClrTx/>
              <a:buSzTx/>
              <a:buNone/>
            </a:pPr>
            <a:endParaRPr lang="zh-CN" altLang="zh-CN" sz="2400" dirty="0">
              <a:latin typeface="Times New Roman" panose="02020603050405020304" pitchFamily="18" charset="0"/>
              <a:cs typeface="Times New Roman" panose="02020603050405020304" pitchFamily="18" charset="0"/>
            </a:endParaRPr>
          </a:p>
          <a:p>
            <a:pPr marL="0" lvl="0" indent="0" eaLnBrk="1" hangingPunct="1">
              <a:lnSpc>
                <a:spcPct val="80000"/>
              </a:lnSpc>
              <a:spcBef>
                <a:spcPct val="0"/>
              </a:spcBef>
              <a:buClrTx/>
              <a:buSzTx/>
              <a:buNone/>
            </a:pPr>
            <a:r>
              <a:rPr lang="zh-CN" altLang="zh-CN" sz="2400" dirty="0"/>
              <a:t>佣金是代理人或经纪人为委托人进行交易而收取的报酬。比如出口商付给销售代理人、进口商付给购买代理人的酬金。 </a:t>
            </a:r>
            <a:endParaRPr lang="zh-CN" altLang="zh-CN"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body" idx="4294967295"/>
          </p:nvPr>
        </p:nvSpPr>
        <p:spPr>
          <a:xfrm>
            <a:off x="395288" y="1341438"/>
            <a:ext cx="8280400" cy="5256212"/>
          </a:xfrm>
          <a:ln/>
        </p:spPr>
        <p:txBody>
          <a:bodyPr vert="horz" wrap="square" lIns="91440" tIns="45720" rIns="91440" bIns="45720" anchor="t" anchorCtr="0"/>
          <a:p>
            <a:pPr eaLnBrk="1" hangingPunct="1">
              <a:lnSpc>
                <a:spcPct val="80000"/>
              </a:lnSpc>
              <a:buNone/>
            </a:pPr>
            <a:endParaRPr lang="en-US" altLang="zh-CN" sz="2400" dirty="0"/>
          </a:p>
          <a:p>
            <a:pPr eaLnBrk="1" hangingPunct="1">
              <a:lnSpc>
                <a:spcPct val="80000"/>
              </a:lnSpc>
              <a:buNone/>
            </a:pPr>
            <a:r>
              <a:rPr lang="zh-CN" altLang="zh-CN" sz="2400" dirty="0"/>
              <a:t>1) charged by the agents or brokers</a:t>
            </a:r>
            <a:endParaRPr lang="zh-CN" altLang="zh-CN" sz="2400" dirty="0"/>
          </a:p>
          <a:p>
            <a:pPr eaLnBrk="1" hangingPunct="1">
              <a:lnSpc>
                <a:spcPct val="80000"/>
              </a:lnSpc>
              <a:buNone/>
            </a:pPr>
            <a:r>
              <a:rPr lang="zh-CN" altLang="zh-CN" sz="2400" dirty="0"/>
              <a:t>代理人或经纪人收取的（酬金，服务费）</a:t>
            </a:r>
            <a:endParaRPr lang="zh-CN" altLang="zh-CN" sz="2400" dirty="0"/>
          </a:p>
          <a:p>
            <a:pPr eaLnBrk="1" hangingPunct="1">
              <a:lnSpc>
                <a:spcPct val="80000"/>
              </a:lnSpc>
              <a:buNone/>
            </a:pPr>
            <a:r>
              <a:rPr lang="zh-CN" altLang="zh-CN" sz="2400" dirty="0"/>
              <a:t>过去分词短语作后置定语，修饰services fees.</a:t>
            </a:r>
            <a:endParaRPr lang="en-US" altLang="zh-CN" sz="2400" dirty="0"/>
          </a:p>
          <a:p>
            <a:pPr eaLnBrk="1" hangingPunct="1">
              <a:lnSpc>
                <a:spcPct val="80000"/>
              </a:lnSpc>
              <a:buNone/>
            </a:pPr>
            <a:endParaRPr lang="zh-CN" altLang="zh-CN" sz="2400" dirty="0"/>
          </a:p>
          <a:p>
            <a:pPr eaLnBrk="1" hangingPunct="1">
              <a:lnSpc>
                <a:spcPct val="80000"/>
              </a:lnSpc>
              <a:buNone/>
            </a:pPr>
            <a:r>
              <a:rPr lang="zh-CN" altLang="zh-CN" sz="2400" dirty="0"/>
              <a:t>2) the commission paid by the exporter to its sales agent, </a:t>
            </a:r>
            <a:endParaRPr lang="en-US" altLang="zh-CN" sz="2400" dirty="0"/>
          </a:p>
          <a:p>
            <a:pPr eaLnBrk="1" hangingPunct="1">
              <a:lnSpc>
                <a:spcPct val="80000"/>
              </a:lnSpc>
              <a:buNone/>
            </a:pPr>
            <a:r>
              <a:rPr lang="zh-CN" altLang="zh-CN" sz="2400" dirty="0"/>
              <a:t>and the commission paid by the importer to its purchasing </a:t>
            </a:r>
            <a:endParaRPr lang="en-US" altLang="zh-CN" sz="2400" dirty="0"/>
          </a:p>
          <a:p>
            <a:pPr eaLnBrk="1" hangingPunct="1">
              <a:lnSpc>
                <a:spcPct val="80000"/>
              </a:lnSpc>
              <a:buNone/>
            </a:pPr>
            <a:r>
              <a:rPr lang="zh-CN" altLang="zh-CN" sz="2400" dirty="0"/>
              <a:t>agent.</a:t>
            </a:r>
            <a:endParaRPr lang="zh-CN" altLang="zh-CN" sz="2400" dirty="0"/>
          </a:p>
          <a:p>
            <a:pPr eaLnBrk="1" hangingPunct="1">
              <a:lnSpc>
                <a:spcPct val="80000"/>
              </a:lnSpc>
              <a:buNone/>
            </a:pPr>
            <a:r>
              <a:rPr lang="zh-CN" altLang="zh-CN" sz="2400" dirty="0"/>
              <a:t>出口商付给销售代理人、进口商付给购买代理人的酬金。</a:t>
            </a:r>
            <a:endParaRPr lang="zh-CN" altLang="zh-CN" sz="2400" dirty="0"/>
          </a:p>
          <a:p>
            <a:pPr eaLnBrk="1" hangingPunct="1">
              <a:lnSpc>
                <a:spcPct val="80000"/>
              </a:lnSpc>
              <a:buNone/>
            </a:pPr>
            <a:r>
              <a:rPr lang="zh-CN" altLang="zh-CN" sz="2400" dirty="0"/>
              <a:t>两个paid by…短语都是过去分词短语作后置定语。</a:t>
            </a:r>
            <a:endParaRPr lang="zh-CN" altLang="zh-CN"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2"/>
          <p:cNvSpPr txBox="1"/>
          <p:nvPr/>
        </p:nvSpPr>
        <p:spPr>
          <a:xfrm>
            <a:off x="395288" y="2274888"/>
            <a:ext cx="8280400" cy="24558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kern="1200">
                <a:solidFill>
                  <a:schemeClr val="tx1"/>
                </a:solidFill>
                <a:latin typeface="+mn-lt"/>
                <a:ea typeface="+mn-ea"/>
                <a:cs typeface="+mn-cs"/>
              </a:defRPr>
            </a:lvl5pPr>
          </a:lstStyle>
          <a:p>
            <a:pPr marL="0" lvl="0" indent="0" algn="just" eaLnBrk="1" hangingPunct="1">
              <a:lnSpc>
                <a:spcPct val="80000"/>
              </a:lnSpc>
              <a:spcBef>
                <a:spcPct val="0"/>
              </a:spcBef>
              <a:buClrTx/>
              <a:buSzTx/>
              <a:buNone/>
            </a:pPr>
            <a:r>
              <a:rPr lang="zh-CN" altLang="zh-CN" sz="2400" dirty="0">
                <a:latin typeface="Times New Roman" panose="02020603050405020304" pitchFamily="18" charset="0"/>
                <a:cs typeface="Times New Roman" panose="02020603050405020304" pitchFamily="18" charset="0"/>
              </a:rPr>
              <a:t>9. A document issued by a bank at buyer</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s request in favor of a seller, promising to pay an amount of money on receipt of certain documents within a special time by the correspondent bank of the seller</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s country. </a:t>
            </a: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80000"/>
              </a:lnSpc>
              <a:spcBef>
                <a:spcPct val="0"/>
              </a:spcBef>
              <a:buClrTx/>
              <a:buSzTx/>
              <a:buNone/>
            </a:pPr>
            <a:endParaRPr lang="zh-CN" altLang="zh-CN" sz="2400" dirty="0">
              <a:latin typeface="Times New Roman" panose="02020603050405020304" pitchFamily="18" charset="0"/>
              <a:cs typeface="Times New Roman" panose="02020603050405020304" pitchFamily="18" charset="0"/>
            </a:endParaRPr>
          </a:p>
          <a:p>
            <a:pPr marL="0" lvl="0" indent="0" eaLnBrk="1" hangingPunct="1">
              <a:lnSpc>
                <a:spcPct val="80000"/>
              </a:lnSpc>
              <a:spcBef>
                <a:spcPct val="0"/>
              </a:spcBef>
              <a:buClrTx/>
              <a:buSzTx/>
              <a:buNone/>
            </a:pPr>
            <a:r>
              <a:rPr lang="zh-CN" altLang="zh-CN" sz="1800" dirty="0"/>
              <a:t>     </a:t>
            </a:r>
            <a:r>
              <a:rPr lang="zh-CN" altLang="zh-CN" sz="2400" dirty="0"/>
              <a:t>“信用证”指进口商要求其存款行开出的以卖方为受益人的单证，承诺在一定时间内收到某些单证后通过卖方的代理行向卖方支付一定款项 </a:t>
            </a:r>
            <a:r>
              <a:rPr lang="zh-CN" altLang="en-US" sz="2400" dirty="0"/>
              <a:t>。</a:t>
            </a:r>
            <a:endParaRPr lang="zh-CN" altLang="zh-CN"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9459" name="Rectangle 3"/>
          <p:cNvSpPr>
            <a:spLocks noGrp="1"/>
          </p:cNvSpPr>
          <p:nvPr>
            <p:ph idx="1"/>
          </p:nvPr>
        </p:nvSpPr>
        <p:spPr>
          <a:xfrm>
            <a:off x="395288" y="1341438"/>
            <a:ext cx="8139112" cy="4678362"/>
          </a:xfrm>
          <a:ln/>
        </p:spPr>
        <p:txBody>
          <a:bodyPr vert="horz" wrap="square" lIns="91440" tIns="45720" rIns="91440" bIns="45720" anchor="t" anchorCtr="0"/>
          <a:p>
            <a:pPr eaLnBrk="1" hangingPunct="1">
              <a:lnSpc>
                <a:spcPct val="80000"/>
              </a:lnSpc>
              <a:buNone/>
            </a:pPr>
            <a:r>
              <a:rPr lang="zh-CN" altLang="zh-CN" sz="2400" dirty="0"/>
              <a:t>1)issued by a bank 由银行发行的，由银行开出的</a:t>
            </a:r>
            <a:endParaRPr lang="en-US" altLang="zh-CN" sz="2400" dirty="0"/>
          </a:p>
          <a:p>
            <a:pPr eaLnBrk="1" hangingPunct="1">
              <a:lnSpc>
                <a:spcPct val="80000"/>
              </a:lnSpc>
              <a:buNone/>
            </a:pPr>
            <a:r>
              <a:rPr lang="en-US" altLang="zh-CN" sz="2400" dirty="0"/>
              <a:t>   </a:t>
            </a:r>
            <a:r>
              <a:rPr lang="zh-CN" altLang="zh-CN" sz="2400" dirty="0"/>
              <a:t>a document issued by a bank at buyer</a:t>
            </a:r>
            <a:r>
              <a:rPr lang="en-US" altLang="zh-CN" sz="2400" dirty="0"/>
              <a:t>’</a:t>
            </a:r>
            <a:r>
              <a:rPr lang="zh-CN" altLang="zh-CN" sz="2400" dirty="0"/>
              <a:t>s request </a:t>
            </a:r>
            <a:endParaRPr lang="en-US" altLang="zh-CN" sz="2400" dirty="0"/>
          </a:p>
          <a:p>
            <a:pPr eaLnBrk="1" hangingPunct="1">
              <a:lnSpc>
                <a:spcPct val="80000"/>
              </a:lnSpc>
              <a:buNone/>
            </a:pPr>
            <a:r>
              <a:rPr lang="en-US" altLang="zh-CN" sz="2400" dirty="0"/>
              <a:t>   </a:t>
            </a:r>
            <a:r>
              <a:rPr lang="zh-CN" altLang="zh-CN" sz="2400" dirty="0"/>
              <a:t>应买方要求由（买方存款）银行开出的单证。</a:t>
            </a:r>
            <a:endParaRPr lang="en-US" altLang="zh-CN" sz="2400" dirty="0"/>
          </a:p>
          <a:p>
            <a:pPr eaLnBrk="1" hangingPunct="1">
              <a:lnSpc>
                <a:spcPct val="80000"/>
              </a:lnSpc>
              <a:buNone/>
            </a:pPr>
            <a:endParaRPr lang="zh-CN" altLang="zh-CN" sz="2400" dirty="0"/>
          </a:p>
          <a:p>
            <a:pPr eaLnBrk="1" hangingPunct="1">
              <a:lnSpc>
                <a:spcPct val="80000"/>
              </a:lnSpc>
              <a:buNone/>
            </a:pPr>
            <a:r>
              <a:rPr lang="zh-CN" altLang="zh-CN" sz="2400" dirty="0"/>
              <a:t>2) in favor of a seller以卖方为受益人</a:t>
            </a:r>
            <a:endParaRPr lang="en-US" altLang="zh-CN" sz="2400" dirty="0"/>
          </a:p>
          <a:p>
            <a:pPr eaLnBrk="1" hangingPunct="1">
              <a:lnSpc>
                <a:spcPct val="80000"/>
              </a:lnSpc>
              <a:buNone/>
            </a:pPr>
            <a:endParaRPr lang="zh-CN" altLang="zh-CN" sz="2400" dirty="0"/>
          </a:p>
          <a:p>
            <a:pPr eaLnBrk="1" hangingPunct="1">
              <a:lnSpc>
                <a:spcPct val="80000"/>
              </a:lnSpc>
              <a:buNone/>
            </a:pPr>
            <a:r>
              <a:rPr lang="zh-CN" altLang="zh-CN" sz="2400" dirty="0"/>
              <a:t>3) on receipt of certain documents 收到某些单据后</a:t>
            </a:r>
            <a:endParaRPr lang="en-US" altLang="zh-CN" sz="2400" dirty="0"/>
          </a:p>
          <a:p>
            <a:pPr eaLnBrk="1" hangingPunct="1">
              <a:lnSpc>
                <a:spcPct val="80000"/>
              </a:lnSpc>
              <a:buNone/>
            </a:pPr>
            <a:endParaRPr lang="zh-CN" altLang="zh-CN" sz="2400" dirty="0"/>
          </a:p>
          <a:p>
            <a:pPr eaLnBrk="1" hangingPunct="1">
              <a:lnSpc>
                <a:spcPct val="80000"/>
              </a:lnSpc>
              <a:buNone/>
            </a:pPr>
            <a:r>
              <a:rPr lang="zh-CN" altLang="zh-CN" sz="2400" dirty="0"/>
              <a:t>4) within a special 在特定时间内</a:t>
            </a:r>
            <a:endParaRPr lang="en-US" altLang="zh-CN" sz="2400" dirty="0"/>
          </a:p>
          <a:p>
            <a:pPr eaLnBrk="1" hangingPunct="1">
              <a:lnSpc>
                <a:spcPct val="80000"/>
              </a:lnSpc>
              <a:buNone/>
            </a:pPr>
            <a:endParaRPr lang="zh-CN" altLang="zh-CN" sz="2400" dirty="0"/>
          </a:p>
          <a:p>
            <a:pPr eaLnBrk="1" hangingPunct="1">
              <a:lnSpc>
                <a:spcPct val="80000"/>
              </a:lnSpc>
              <a:buNone/>
            </a:pPr>
            <a:r>
              <a:rPr lang="zh-CN" altLang="zh-CN" sz="2400" dirty="0"/>
              <a:t>5) by the correspondent bank of the seller</a:t>
            </a:r>
            <a:r>
              <a:rPr lang="en-US" altLang="zh-CN" sz="2400" dirty="0"/>
              <a:t>’</a:t>
            </a:r>
            <a:r>
              <a:rPr lang="zh-CN" altLang="zh-CN" sz="2400" dirty="0"/>
              <a:t>s country </a:t>
            </a:r>
            <a:endParaRPr lang="en-US" altLang="zh-CN" sz="2400" dirty="0"/>
          </a:p>
          <a:p>
            <a:pPr eaLnBrk="1" hangingPunct="1">
              <a:lnSpc>
                <a:spcPct val="80000"/>
              </a:lnSpc>
              <a:buNone/>
            </a:pPr>
            <a:r>
              <a:rPr lang="en-US" altLang="zh-CN" sz="2400" dirty="0"/>
              <a:t>    </a:t>
            </a:r>
            <a:r>
              <a:rPr lang="zh-CN" altLang="zh-CN" sz="2400" dirty="0"/>
              <a:t>通过卖方所在国的代理银行（业务往来银行）</a:t>
            </a:r>
            <a:endParaRPr lang="zh-CN" altLang="zh-CN" sz="2400" dirty="0"/>
          </a:p>
          <a:p>
            <a:pPr eaLnBrk="1" hangingPunct="1">
              <a:lnSpc>
                <a:spcPct val="80000"/>
              </a:lnSpc>
            </a:pPr>
            <a:endParaRPr lang="zh-CN" altLang="zh-CN"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ln/>
        </p:spPr>
        <p:txBody>
          <a:bodyPr vert="horz" wrap="square" lIns="91440" tIns="45720" rIns="91440" bIns="45720" anchor="ctr" anchorCtr="0"/>
          <a:p>
            <a:endParaRPr lang="zh-CN" altLang="en-US" dirty="0"/>
          </a:p>
        </p:txBody>
      </p:sp>
      <p:sp>
        <p:nvSpPr>
          <p:cNvPr id="20483" name="内容占位符 2"/>
          <p:cNvSpPr>
            <a:spLocks noGrp="1"/>
          </p:cNvSpPr>
          <p:nvPr>
            <p:ph idx="1"/>
          </p:nvPr>
        </p:nvSpPr>
        <p:spPr>
          <a:xfrm>
            <a:off x="323850" y="1412875"/>
            <a:ext cx="8139113" cy="4535488"/>
          </a:xfrm>
          <a:ln/>
        </p:spPr>
        <p:txBody>
          <a:bodyPr vert="horz" wrap="square" lIns="91440" tIns="45720" rIns="91440" bIns="45720" anchor="t" anchorCtr="0"/>
          <a:p>
            <a:pPr algn="just"/>
            <a:r>
              <a:rPr lang="zh-CN" altLang="zh-CN" sz="2400" dirty="0">
                <a:latin typeface="Times New Roman" panose="02020603050405020304" pitchFamily="18" charset="0"/>
                <a:cs typeface="Times New Roman" panose="02020603050405020304" pitchFamily="18" charset="0"/>
              </a:rPr>
              <a:t>10. </a:t>
            </a:r>
            <a:r>
              <a:rPr lang="zh-CN" altLang="zh-CN" sz="2400" b="1" dirty="0">
                <a:latin typeface="Times New Roman" panose="02020603050405020304" pitchFamily="18" charset="0"/>
                <a:cs typeface="Times New Roman" panose="02020603050405020304" pitchFamily="18" charset="0"/>
              </a:rPr>
              <a:t>D/A </a:t>
            </a:r>
            <a:r>
              <a:rPr lang="zh-CN" altLang="zh-CN" sz="2400" dirty="0">
                <a:latin typeface="Times New Roman" panose="02020603050405020304" pitchFamily="18" charset="0"/>
                <a:cs typeface="Times New Roman" panose="02020603050405020304" pitchFamily="18" charset="0"/>
              </a:rPr>
              <a:t>(Documents against Acceptance )，a type of payment for goods in which the documents transferring title to the goods are not given to the buyer until he has accepted the draft issued against him.</a:t>
            </a:r>
            <a:endParaRPr lang="zh-CN" altLang="zh-CN" sz="2400"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1507" name="Rectangle 3"/>
          <p:cNvSpPr>
            <a:spLocks noGrp="1"/>
          </p:cNvSpPr>
          <p:nvPr>
            <p:ph idx="1"/>
          </p:nvPr>
        </p:nvSpPr>
        <p:spPr>
          <a:xfrm>
            <a:off x="395288" y="1412875"/>
            <a:ext cx="8139112" cy="4606925"/>
          </a:xfrm>
          <a:ln/>
        </p:spPr>
        <p:txBody>
          <a:bodyPr vert="horz" wrap="square" lIns="91440" tIns="45720" rIns="91440" bIns="45720" anchor="t" anchorCtr="0"/>
          <a:p>
            <a:pPr eaLnBrk="1" hangingPunct="1">
              <a:lnSpc>
                <a:spcPct val="90000"/>
              </a:lnSpc>
              <a:buNone/>
            </a:pPr>
            <a:r>
              <a:rPr lang="zh-CN" altLang="zh-CN" sz="2400" dirty="0">
                <a:solidFill>
                  <a:srgbClr val="FF0000"/>
                </a:solidFill>
              </a:rPr>
              <a:t>“</a:t>
            </a:r>
            <a:r>
              <a:rPr lang="zh-CN" altLang="zh-CN" sz="2400" b="1" dirty="0">
                <a:solidFill>
                  <a:srgbClr val="FF0000"/>
                </a:solidFill>
              </a:rPr>
              <a:t>承兑交单</a:t>
            </a:r>
            <a:r>
              <a:rPr lang="zh-CN" altLang="zh-CN" sz="2400" dirty="0">
                <a:solidFill>
                  <a:srgbClr val="FF0000"/>
                </a:solidFill>
              </a:rPr>
              <a:t>”指</a:t>
            </a:r>
            <a:r>
              <a:rPr lang="zh-CN" altLang="en-US" sz="2400" dirty="0">
                <a:solidFill>
                  <a:srgbClr val="FF0000"/>
                </a:solidFill>
              </a:rPr>
              <a:t>出口方在装运货物后开具远期汇票，连同商</a:t>
            </a:r>
            <a:endParaRPr lang="en-US" altLang="zh-CN" sz="2400" dirty="0">
              <a:solidFill>
                <a:srgbClr val="FF0000"/>
              </a:solidFill>
            </a:endParaRPr>
          </a:p>
          <a:p>
            <a:pPr eaLnBrk="1" hangingPunct="1">
              <a:lnSpc>
                <a:spcPct val="90000"/>
              </a:lnSpc>
              <a:buNone/>
            </a:pPr>
            <a:r>
              <a:rPr lang="zh-CN" altLang="en-US" sz="2400" dirty="0">
                <a:solidFill>
                  <a:srgbClr val="FF0000"/>
                </a:solidFill>
              </a:rPr>
              <a:t>业（货运）单据一起通过代收行向进口方提示，代收行在进</a:t>
            </a:r>
            <a:endParaRPr lang="en-US" altLang="zh-CN" sz="2400" dirty="0">
              <a:solidFill>
                <a:srgbClr val="FF0000"/>
              </a:solidFill>
            </a:endParaRPr>
          </a:p>
          <a:p>
            <a:pPr eaLnBrk="1" hangingPunct="1">
              <a:lnSpc>
                <a:spcPct val="90000"/>
              </a:lnSpc>
              <a:buNone/>
            </a:pPr>
            <a:r>
              <a:rPr lang="zh-CN" altLang="en-US" sz="2400" dirty="0">
                <a:solidFill>
                  <a:srgbClr val="FF0000"/>
                </a:solidFill>
              </a:rPr>
              <a:t>口方对远期汇票加以承兑后即可将流程代表货物所有权的有</a:t>
            </a:r>
            <a:endParaRPr lang="en-US" altLang="zh-CN" sz="2400" dirty="0">
              <a:solidFill>
                <a:srgbClr val="FF0000"/>
              </a:solidFill>
            </a:endParaRPr>
          </a:p>
          <a:p>
            <a:pPr eaLnBrk="1" hangingPunct="1">
              <a:lnSpc>
                <a:spcPct val="90000"/>
              </a:lnSpc>
              <a:buNone/>
            </a:pPr>
            <a:r>
              <a:rPr lang="zh-CN" altLang="en-US" sz="2400" dirty="0">
                <a:solidFill>
                  <a:srgbClr val="FF0000"/>
                </a:solidFill>
              </a:rPr>
              <a:t>关商业货运单据交给进口商，至汇票付款到期日，进口商才</a:t>
            </a:r>
            <a:endParaRPr lang="en-US" altLang="zh-CN" sz="2400" dirty="0">
              <a:solidFill>
                <a:srgbClr val="FF0000"/>
              </a:solidFill>
            </a:endParaRPr>
          </a:p>
          <a:p>
            <a:pPr eaLnBrk="1" hangingPunct="1">
              <a:lnSpc>
                <a:spcPct val="90000"/>
              </a:lnSpc>
              <a:buNone/>
            </a:pPr>
            <a:r>
              <a:rPr lang="zh-CN" altLang="en-US" sz="2400" dirty="0">
                <a:solidFill>
                  <a:srgbClr val="FF0000"/>
                </a:solidFill>
              </a:rPr>
              <a:t>履行付款责任</a:t>
            </a:r>
            <a:r>
              <a:rPr lang="zh-CN" altLang="zh-CN" sz="2400" dirty="0">
                <a:solidFill>
                  <a:srgbClr val="FF0000"/>
                </a:solidFill>
              </a:rPr>
              <a:t>。</a:t>
            </a:r>
            <a:endParaRPr lang="zh-CN" altLang="zh-CN" sz="2400" dirty="0">
              <a:solidFill>
                <a:srgbClr val="FF0000"/>
              </a:solidFill>
            </a:endParaRPr>
          </a:p>
          <a:p>
            <a:pPr eaLnBrk="1" hangingPunct="1">
              <a:lnSpc>
                <a:spcPct val="90000"/>
              </a:lnSpc>
              <a:buNone/>
            </a:pPr>
            <a:r>
              <a:rPr lang="zh-CN" altLang="zh-CN" sz="2400" dirty="0"/>
              <a:t>1) 主句的主语是D/A， 谓语means或is省略（承兑交单是一</a:t>
            </a:r>
            <a:endParaRPr lang="en-US" altLang="zh-CN" sz="2400" dirty="0"/>
          </a:p>
          <a:p>
            <a:pPr eaLnBrk="1" hangingPunct="1">
              <a:lnSpc>
                <a:spcPct val="90000"/>
              </a:lnSpc>
              <a:buNone/>
            </a:pPr>
            <a:r>
              <a:rPr lang="zh-CN" altLang="zh-CN" sz="2400" dirty="0"/>
              <a:t>种付款方式）</a:t>
            </a:r>
            <a:endParaRPr lang="zh-CN" altLang="zh-CN" sz="2400" dirty="0"/>
          </a:p>
          <a:p>
            <a:pPr eaLnBrk="1" hangingPunct="1">
              <a:lnSpc>
                <a:spcPct val="90000"/>
              </a:lnSpc>
              <a:buNone/>
            </a:pPr>
            <a:r>
              <a:rPr lang="zh-CN" altLang="zh-CN" sz="2400" dirty="0"/>
              <a:t>2) 这句话只能意译。它的基本意思是：承兑交单是一种为</a:t>
            </a:r>
            <a:endParaRPr lang="en-US" altLang="zh-CN" sz="2400" dirty="0"/>
          </a:p>
          <a:p>
            <a:pPr eaLnBrk="1" hangingPunct="1">
              <a:lnSpc>
                <a:spcPct val="90000"/>
              </a:lnSpc>
              <a:buNone/>
            </a:pPr>
            <a:r>
              <a:rPr lang="zh-CN" altLang="zh-CN" sz="2400" dirty="0"/>
              <a:t>货物付款的方式，只有买方承兑了银行签发的汇票，货物转</a:t>
            </a:r>
            <a:endParaRPr lang="en-US" altLang="zh-CN" sz="2400" dirty="0"/>
          </a:p>
          <a:p>
            <a:pPr eaLnBrk="1" hangingPunct="1">
              <a:lnSpc>
                <a:spcPct val="90000"/>
              </a:lnSpc>
              <a:buNone/>
            </a:pPr>
            <a:r>
              <a:rPr lang="zh-CN" altLang="zh-CN" sz="2400" dirty="0"/>
              <a:t>权的单证才会给予他（买方才能凭单提货）。</a:t>
            </a:r>
            <a:endParaRPr lang="zh-CN" altLang="zh-CN" sz="2400" dirty="0"/>
          </a:p>
          <a:p>
            <a:pPr eaLnBrk="1" hangingPunct="1">
              <a:lnSpc>
                <a:spcPct val="90000"/>
              </a:lnSpc>
            </a:pPr>
            <a:endParaRPr lang="zh-CN" altLang="zh-CN"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a:ln/>
        </p:spPr>
        <p:txBody>
          <a:bodyPr vert="horz" wrap="square" lIns="91440" tIns="45720" rIns="91440" bIns="45720" anchor="ctr" anchorCtr="0"/>
          <a:p>
            <a:pPr eaLnBrk="1" hangingPunct="1"/>
            <a:r>
              <a:rPr lang="en-US" altLang="zh-CN" sz="2500" dirty="0"/>
              <a:t>Ⅰ</a:t>
            </a:r>
            <a:r>
              <a:rPr lang="zh-CN" altLang="en-US" sz="2500" dirty="0"/>
              <a:t>. Explanatory Notes on Technical Terms</a:t>
            </a:r>
            <a:endParaRPr lang="zh-CN" altLang="en-US" sz="2500" dirty="0"/>
          </a:p>
        </p:txBody>
      </p:sp>
      <p:sp>
        <p:nvSpPr>
          <p:cNvPr id="4099" name="Rectangle 3"/>
          <p:cNvSpPr>
            <a:spLocks noGrp="1"/>
          </p:cNvSpPr>
          <p:nvPr>
            <p:ph idx="1"/>
          </p:nvPr>
        </p:nvSpPr>
        <p:spPr>
          <a:xfrm>
            <a:off x="250825" y="1143000"/>
            <a:ext cx="8642350" cy="4878388"/>
          </a:xfrm>
          <a:ln/>
        </p:spPr>
        <p:txBody>
          <a:bodyPr vert="horz" wrap="square" lIns="91440" tIns="45720" rIns="91440" bIns="45720" anchor="t" anchorCtr="0"/>
          <a:p>
            <a:pPr eaLnBrk="1" hangingPunct="1">
              <a:lnSpc>
                <a:spcPct val="80000"/>
              </a:lnSpc>
              <a:buNone/>
            </a:pPr>
            <a:r>
              <a:rPr lang="en-US" altLang="zh-CN" sz="2400" dirty="0"/>
              <a:t> </a:t>
            </a:r>
            <a:endParaRPr lang="en-US" altLang="zh-CN" sz="2400" dirty="0"/>
          </a:p>
          <a:p>
            <a:pPr eaLnBrk="1" hangingPunct="1">
              <a:lnSpc>
                <a:spcPct val="80000"/>
              </a:lnSpc>
              <a:buNone/>
            </a:pPr>
            <a:r>
              <a:rPr lang="en-US" altLang="zh-CN" sz="2400" dirty="0"/>
              <a:t>    </a:t>
            </a:r>
            <a:r>
              <a:rPr lang="zh-CN" altLang="zh-CN" sz="2400" dirty="0"/>
              <a:t>1. carrier — 运输公司或运输工具</a:t>
            </a:r>
            <a:endParaRPr lang="zh-CN" altLang="zh-CN" sz="2400" dirty="0"/>
          </a:p>
          <a:p>
            <a:pPr eaLnBrk="1" hangingPunct="1">
              <a:lnSpc>
                <a:spcPct val="80000"/>
              </a:lnSpc>
              <a:buNone/>
            </a:pPr>
            <a:r>
              <a:rPr lang="en-US" altLang="zh-CN" sz="2400" dirty="0"/>
              <a:t>    </a:t>
            </a:r>
            <a:r>
              <a:rPr lang="zh-CN" altLang="zh-CN" sz="2400" dirty="0"/>
              <a:t>2. carriage —运输，运费</a:t>
            </a:r>
            <a:endParaRPr lang="zh-CN" altLang="zh-CN" sz="2400" dirty="0"/>
          </a:p>
          <a:p>
            <a:pPr eaLnBrk="1" hangingPunct="1">
              <a:lnSpc>
                <a:spcPct val="80000"/>
              </a:lnSpc>
              <a:buNone/>
            </a:pPr>
            <a:r>
              <a:rPr lang="en-US" altLang="zh-CN" sz="2400" dirty="0"/>
              <a:t>    </a:t>
            </a:r>
            <a:r>
              <a:rPr lang="zh-CN" altLang="zh-CN" sz="2400" dirty="0"/>
              <a:t>3.</a:t>
            </a:r>
            <a:r>
              <a:rPr lang="en-US" altLang="zh-CN" sz="2400" dirty="0"/>
              <a:t> F</a:t>
            </a:r>
            <a:r>
              <a:rPr lang="zh-CN" altLang="zh-CN" sz="2400" dirty="0"/>
              <a:t>ree on </a:t>
            </a:r>
            <a:r>
              <a:rPr lang="en-US" altLang="zh-CN" sz="2400" dirty="0"/>
              <a:t>B</a:t>
            </a:r>
            <a:r>
              <a:rPr lang="zh-CN" altLang="zh-CN" sz="2400" dirty="0"/>
              <a:t>oard (FOB) — </a:t>
            </a:r>
            <a:r>
              <a:rPr lang="zh-CN" altLang="en-US" sz="2400" dirty="0"/>
              <a:t>装运港</a:t>
            </a:r>
            <a:r>
              <a:rPr lang="zh-CN" altLang="zh-CN" sz="2400" dirty="0"/>
              <a:t>船上交货价</a:t>
            </a:r>
            <a:endParaRPr lang="zh-CN" altLang="zh-CN" sz="2400" dirty="0"/>
          </a:p>
          <a:p>
            <a:pPr eaLnBrk="1" hangingPunct="1">
              <a:lnSpc>
                <a:spcPct val="80000"/>
              </a:lnSpc>
              <a:buNone/>
            </a:pPr>
            <a:r>
              <a:rPr lang="en-US" altLang="zh-CN" sz="2400" dirty="0"/>
              <a:t>    </a:t>
            </a:r>
            <a:r>
              <a:rPr lang="zh-CN" altLang="zh-CN" sz="2400" dirty="0"/>
              <a:t>4. Cost, Insurance and Freight (CIF) — 成本</a:t>
            </a:r>
            <a:r>
              <a:rPr lang="zh-CN" altLang="en-US" sz="2400" dirty="0"/>
              <a:t>、</a:t>
            </a:r>
            <a:r>
              <a:rPr lang="zh-CN" altLang="zh-CN" sz="2400" dirty="0"/>
              <a:t>保险费</a:t>
            </a:r>
            <a:r>
              <a:rPr lang="zh-CN" altLang="en-US" sz="2400" dirty="0"/>
              <a:t>加</a:t>
            </a:r>
            <a:r>
              <a:rPr lang="zh-CN" altLang="zh-CN" sz="2400" dirty="0"/>
              <a:t>运费价</a:t>
            </a:r>
            <a:r>
              <a:rPr lang="zh-CN" altLang="en-US" sz="2400" dirty="0"/>
              <a:t>，指定目的港</a:t>
            </a:r>
            <a:endParaRPr lang="zh-CN" altLang="zh-CN" sz="2400" dirty="0"/>
          </a:p>
          <a:p>
            <a:pPr eaLnBrk="1" hangingPunct="1">
              <a:lnSpc>
                <a:spcPct val="80000"/>
              </a:lnSpc>
              <a:buNone/>
            </a:pPr>
            <a:r>
              <a:rPr lang="en-US" altLang="zh-CN" sz="2400" dirty="0"/>
              <a:t>    </a:t>
            </a:r>
            <a:r>
              <a:rPr lang="zh-CN" altLang="zh-CN" sz="2400" dirty="0"/>
              <a:t>5. </a:t>
            </a:r>
            <a:r>
              <a:rPr lang="en-US" altLang="zh-CN" sz="2400" dirty="0"/>
              <a:t>C</a:t>
            </a:r>
            <a:r>
              <a:rPr lang="zh-CN" altLang="zh-CN" sz="2400" dirty="0"/>
              <a:t>ommission — 佣金，通常以销售的百分比付给销售人和代理人</a:t>
            </a:r>
            <a:endParaRPr lang="zh-CN" altLang="zh-CN" sz="2400" dirty="0"/>
          </a:p>
          <a:p>
            <a:pPr eaLnBrk="1" hangingPunct="1">
              <a:lnSpc>
                <a:spcPct val="80000"/>
              </a:lnSpc>
              <a:buNone/>
            </a:pPr>
            <a:r>
              <a:rPr lang="en-US" altLang="zh-CN" sz="2400" dirty="0"/>
              <a:t>    </a:t>
            </a:r>
            <a:r>
              <a:rPr lang="zh-CN" altLang="zh-CN" sz="2400" dirty="0"/>
              <a:t>6. Discount — 折扣，如：</a:t>
            </a:r>
            <a:endParaRPr lang="zh-CN" altLang="zh-CN" sz="2400" dirty="0"/>
          </a:p>
          <a:p>
            <a:pPr eaLnBrk="1" hangingPunct="1">
              <a:lnSpc>
                <a:spcPct val="80000"/>
              </a:lnSpc>
              <a:buNone/>
            </a:pPr>
            <a:r>
              <a:rPr lang="zh-CN" altLang="zh-CN" sz="2400" dirty="0"/>
              <a:t>   </a:t>
            </a:r>
            <a:r>
              <a:rPr lang="en-US" altLang="zh-CN" sz="2400" dirty="0"/>
              <a:t> </a:t>
            </a:r>
            <a:r>
              <a:rPr lang="zh-CN" altLang="zh-CN" sz="2400" dirty="0"/>
              <a:t>basic discount 基准折扣</a:t>
            </a:r>
            <a:endParaRPr lang="zh-CN" altLang="zh-CN" sz="2400" dirty="0"/>
          </a:p>
          <a:p>
            <a:pPr eaLnBrk="1" hangingPunct="1">
              <a:lnSpc>
                <a:spcPct val="80000"/>
              </a:lnSpc>
              <a:buNone/>
            </a:pPr>
            <a:r>
              <a:rPr lang="zh-CN" altLang="zh-CN" sz="2400" dirty="0"/>
              <a:t>   </a:t>
            </a:r>
            <a:r>
              <a:rPr lang="en-US" altLang="zh-CN" sz="2400" dirty="0"/>
              <a:t> </a:t>
            </a:r>
            <a:r>
              <a:rPr lang="zh-CN" altLang="zh-CN" sz="2400" dirty="0"/>
              <a:t>quantity discount or volume discount 大数量折扣</a:t>
            </a:r>
            <a:endParaRPr lang="zh-CN" altLang="zh-CN" sz="2400" dirty="0"/>
          </a:p>
          <a:p>
            <a:pPr eaLnBrk="1" hangingPunct="1">
              <a:lnSpc>
                <a:spcPct val="80000"/>
              </a:lnSpc>
              <a:buNone/>
            </a:pPr>
            <a:r>
              <a:rPr lang="zh-CN" altLang="zh-CN" sz="2400" dirty="0"/>
              <a:t>   </a:t>
            </a:r>
            <a:r>
              <a:rPr lang="en-US" altLang="zh-CN" sz="2400" dirty="0"/>
              <a:t> </a:t>
            </a:r>
            <a:r>
              <a:rPr lang="zh-CN" altLang="zh-CN" sz="2400" dirty="0"/>
              <a:t>trade discount 行业折扣</a:t>
            </a:r>
            <a:endParaRPr lang="zh-CN" altLang="zh-CN" sz="2400" dirty="0"/>
          </a:p>
          <a:p>
            <a:pPr eaLnBrk="1" hangingPunct="1">
              <a:lnSpc>
                <a:spcPct val="80000"/>
              </a:lnSpc>
              <a:buNone/>
            </a:pPr>
            <a:r>
              <a:rPr lang="zh-CN" altLang="zh-CN" sz="2400" dirty="0"/>
              <a:t>   </a:t>
            </a:r>
            <a:r>
              <a:rPr lang="en-US" altLang="zh-CN" sz="2400" dirty="0"/>
              <a:t> </a:t>
            </a:r>
            <a:r>
              <a:rPr lang="zh-CN" altLang="zh-CN" sz="2400" dirty="0"/>
              <a:t>discount for cash or cash discount. 现金折扣</a:t>
            </a:r>
            <a:endParaRPr lang="zh-CN" altLang="zh-CN" sz="2400" dirty="0"/>
          </a:p>
          <a:p>
            <a:pPr eaLnBrk="1" hangingPunct="1">
              <a:lnSpc>
                <a:spcPct val="80000"/>
              </a:lnSpc>
              <a:buNone/>
            </a:pPr>
            <a:r>
              <a:rPr lang="en-US" altLang="zh-CN" sz="2400" dirty="0"/>
              <a:t>    </a:t>
            </a:r>
            <a:r>
              <a:rPr lang="zh-CN" altLang="zh-CN" sz="2400" dirty="0"/>
              <a:t>7. CIFC3% — 成本加保险费运费含佣金3%价</a:t>
            </a:r>
            <a:endParaRPr lang="zh-CN" altLang="zh-CN"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xfrm>
            <a:off x="0" y="0"/>
            <a:ext cx="8015288" cy="914400"/>
          </a:xfrm>
          <a:ln/>
        </p:spPr>
        <p:txBody>
          <a:bodyPr vert="horz" wrap="square" lIns="91440" tIns="45720" rIns="91440" bIns="45720" anchor="ctr" anchorCtr="0"/>
          <a:p>
            <a:pPr eaLnBrk="1" hangingPunct="1"/>
            <a:r>
              <a:rPr lang="zh-CN" altLang="zh-CN" sz="2800" b="1" dirty="0">
                <a:latin typeface="Times New Roman" panose="02020603050405020304" pitchFamily="18" charset="0"/>
                <a:cs typeface="Times New Roman" panose="02020603050405020304" pitchFamily="18" charset="0"/>
              </a:rPr>
              <a:t>Ⅲ. Keys to Test Yourself </a:t>
            </a:r>
            <a:endParaRPr lang="zh-CN" altLang="zh-CN" sz="2800" b="1" dirty="0">
              <a:latin typeface="Times New Roman" panose="02020603050405020304" pitchFamily="18" charset="0"/>
              <a:ea typeface="Times New Roman" panose="02020603050405020304" pitchFamily="18" charset="0"/>
            </a:endParaRPr>
          </a:p>
        </p:txBody>
      </p:sp>
      <p:sp>
        <p:nvSpPr>
          <p:cNvPr id="18435" name="Rectangle 3"/>
          <p:cNvSpPr>
            <a:spLocks noGrp="1" noChangeArrowheads="1"/>
          </p:cNvSpPr>
          <p:nvPr>
            <p:ph idx="1"/>
          </p:nvPr>
        </p:nvSpPr>
        <p:spPr>
          <a:xfrm>
            <a:off x="395288" y="1268413"/>
            <a:ext cx="8569325" cy="5473700"/>
          </a:xfrm>
        </p:spPr>
        <p:txBody>
          <a:bodyPr vert="horz" wrap="square" lIns="91440" tIns="45720" rIns="91440" bIns="45720" numCol="1" anchor="t" anchorCtr="0" compatLnSpc="1"/>
          <a:lstStyle/>
          <a:p>
            <a:pPr marL="0" marR="0" lvl="0" indent="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a:t>
            </a:r>
            <a:r>
              <a:rPr kumimoji="0" lang="en-US"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Comprehension Questions:</a:t>
            </a:r>
            <a:endParaRPr kumimoji="0" lang="zh-CN"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 What are the basic terms and conditions of the contract in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international business?</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Terms and conditions of quality, quantity, packing, price, delivery,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insurance, terms of payment, inspection, claim and arbitration are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the basic terms and conditions.</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2) What is the most important term among the basic terms and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conditions in international business contract?</a:t>
            </a:r>
            <a:endPar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The price term is the most important terms.</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 Which are the most often used terms and conditions among the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price terms and conditions?</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The terms FOB, CFR and CIF are the most often used terms in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international trade. </a:t>
            </a:r>
            <a:endPar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5">
                                            <p:txEl>
                                              <p:charRg st="394" end="438"/>
                                            </p:txEl>
                                          </p:spTgt>
                                        </p:tgtEl>
                                        <p:attrNameLst>
                                          <p:attrName>style.visibility</p:attrName>
                                        </p:attrNameLst>
                                      </p:cBhvr>
                                      <p:to>
                                        <p:strVal val="visible"/>
                                      </p:to>
                                    </p:set>
                                    <p:animEffect transition="in" filter="diamond(in)">
                                      <p:cBhvr>
                                        <p:cTn id="7" dur="2000"/>
                                        <p:tgtEl>
                                          <p:spTgt spid="18435">
                                            <p:txEl>
                                              <p:charRg st="394" end="4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3555" name="Rectangle 3"/>
          <p:cNvSpPr>
            <a:spLocks noGrp="1"/>
          </p:cNvSpPr>
          <p:nvPr>
            <p:ph idx="1"/>
          </p:nvPr>
        </p:nvSpPr>
        <p:spPr>
          <a:xfrm>
            <a:off x="323850" y="1341438"/>
            <a:ext cx="8353425" cy="5184775"/>
          </a:xfrm>
          <a:ln/>
        </p:spPr>
        <p:txBody>
          <a:bodyPr vert="horz" wrap="square" lIns="91440" tIns="45720" rIns="91440" bIns="45720" anchor="t" anchorCtr="0"/>
          <a:p>
            <a:pPr eaLnBrk="1" hangingPunct="1">
              <a:lnSpc>
                <a:spcPct val="80000"/>
              </a:lnSpc>
              <a:buNone/>
            </a:pPr>
            <a:r>
              <a:rPr lang="zh-CN" altLang="en-US" sz="2400" dirty="0">
                <a:latin typeface="Times New Roman" panose="02020603050405020304" pitchFamily="18" charset="0"/>
                <a:cs typeface="Times New Roman" panose="02020603050405020304" pitchFamily="18" charset="0"/>
              </a:rPr>
              <a:t>4) How to determine the price for imports and exports?</a:t>
            </a:r>
            <a:endParaRPr lang="zh-CN" altLang="en-US"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In the course of business negotiation and contract conclusion,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appropriate trade terms, reasonable price and favorable money of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account should be chosen.  Detailed method of pricing should be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included in the clause of price, and price adjustment clauses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should also be added in the price term if necessary.  In addition,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commissions and discounts could be used as a flexible way of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motivating the initiatives of the supplier and expanding the sales.</a:t>
            </a:r>
            <a:endParaRPr lang="zh-CN" altLang="en-US"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Pricing: the following methods of pricing can be used in </a:t>
            </a:r>
            <a:endParaRPr lang="en-US" altLang="zh-CN" sz="2400" dirty="0">
              <a:latin typeface="Times New Roman" panose="02020603050405020304" pitchFamily="18" charset="0"/>
              <a:cs typeface="Times New Roman" panose="02020603050405020304" pitchFamily="18" charset="0"/>
            </a:endParaRPr>
          </a:p>
          <a:p>
            <a:pPr algn="just" eaLnBrk="1" hangingPunct="1">
              <a:lnSpc>
                <a:spcPct val="80000"/>
              </a:lnSpc>
              <a:buNone/>
            </a:pPr>
            <a:r>
              <a:rPr lang="zh-CN" altLang="en-US" sz="2400" dirty="0">
                <a:latin typeface="Times New Roman" panose="02020603050405020304" pitchFamily="18" charset="0"/>
                <a:cs typeface="Times New Roman" panose="02020603050405020304" pitchFamily="18" charset="0"/>
              </a:rPr>
              <a:t>international sales of goods:</a:t>
            </a:r>
            <a:endParaRPr lang="zh-CN" altLang="en-US" sz="2400"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en-US" sz="2400" u="sng" dirty="0">
                <a:latin typeface="Times New Roman" panose="02020603050405020304" pitchFamily="18" charset="0"/>
                <a:cs typeface="Times New Roman" panose="02020603050405020304" pitchFamily="18" charset="0"/>
              </a:rPr>
              <a:t>● Fixed pricing              </a:t>
            </a:r>
            <a:r>
              <a:rPr lang="zh-CN" altLang="en-US" sz="2400" dirty="0">
                <a:latin typeface="Times New Roman" panose="02020603050405020304" pitchFamily="18" charset="0"/>
                <a:cs typeface="Times New Roman" panose="02020603050405020304" pitchFamily="18" charset="0"/>
              </a:rPr>
              <a:t>                           </a:t>
            </a:r>
            <a:r>
              <a:rPr lang="zh-CN" altLang="en-US" sz="2400" u="sng" dirty="0">
                <a:latin typeface="Times New Roman" panose="02020603050405020304" pitchFamily="18" charset="0"/>
                <a:cs typeface="Times New Roman" panose="02020603050405020304" pitchFamily="18" charset="0"/>
              </a:rPr>
              <a:t> ● Flexible pricing</a:t>
            </a:r>
            <a:endParaRPr lang="zh-CN" altLang="en-US" sz="2400" u="sng"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en-US" sz="2400" u="sng" dirty="0">
                <a:latin typeface="Times New Roman" panose="02020603050405020304" pitchFamily="18" charset="0"/>
                <a:cs typeface="Times New Roman" panose="02020603050405020304" pitchFamily="18" charset="0"/>
              </a:rPr>
              <a:t>● Partial fixed price and partial unfixed price</a:t>
            </a:r>
            <a:endParaRPr lang="zh-CN" altLang="en-US" sz="2400" u="sng" dirty="0">
              <a:latin typeface="Times New Roman" panose="02020603050405020304" pitchFamily="18" charset="0"/>
              <a:cs typeface="Times New Roman" panose="02020603050405020304" pitchFamily="18" charset="0"/>
            </a:endParaRPr>
          </a:p>
          <a:p>
            <a:pPr eaLnBrk="1" hangingPunct="1">
              <a:lnSpc>
                <a:spcPct val="80000"/>
              </a:lnSpc>
              <a:buNone/>
            </a:pPr>
            <a:r>
              <a:rPr lang="zh-CN" altLang="en-US" sz="2400" u="sng" dirty="0">
                <a:latin typeface="Times New Roman" panose="02020603050405020304" pitchFamily="18" charset="0"/>
                <a:cs typeface="Times New Roman" panose="02020603050405020304" pitchFamily="18" charset="0"/>
              </a:rPr>
              <a:t>● Floating pricing </a:t>
            </a:r>
            <a:endParaRPr lang="zh-CN" altLang="en-US" sz="2400" u="sng" dirty="0">
              <a:latin typeface="Times New Roman" panose="02020603050405020304" pitchFamily="18" charset="0"/>
              <a:cs typeface="Times New Roman" panose="02020603050405020304" pitchFamily="18" charset="0"/>
            </a:endParaRPr>
          </a:p>
          <a:p>
            <a:pPr eaLnBrk="1" hangingPunct="1">
              <a:lnSpc>
                <a:spcPct val="80000"/>
              </a:lnSpc>
              <a:buNone/>
            </a:pPr>
            <a:endParaRPr lang="zh-CN" altLang="en-US" sz="2400" u="sng" dirty="0"/>
          </a:p>
          <a:p>
            <a:pPr eaLnBrk="1" hangingPunct="1">
              <a:lnSpc>
                <a:spcPct val="80000"/>
              </a:lnSpc>
              <a:buNone/>
            </a:pPr>
            <a:endParaRPr lang="zh-CN" alt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a:xfrm>
            <a:off x="179388" y="404813"/>
            <a:ext cx="8015287" cy="914400"/>
          </a:xfrm>
          <a:ln/>
        </p:spPr>
        <p:txBody>
          <a:bodyPr vert="horz" wrap="square" lIns="91440" tIns="45720" rIns="91440" bIns="45720" anchor="ctr" anchorCtr="0"/>
          <a:p>
            <a:pPr eaLnBrk="1" hangingPunct="1"/>
            <a:endParaRPr lang="zh-CN" altLang="zh-CN" dirty="0"/>
          </a:p>
        </p:txBody>
      </p:sp>
      <p:sp>
        <p:nvSpPr>
          <p:cNvPr id="20483" name="Rectangle 3"/>
          <p:cNvSpPr>
            <a:spLocks noGrp="1" noChangeArrowheads="1"/>
          </p:cNvSpPr>
          <p:nvPr>
            <p:ph idx="1"/>
          </p:nvPr>
        </p:nvSpPr>
        <p:spPr>
          <a:xfrm>
            <a:off x="323850" y="1196975"/>
            <a:ext cx="8785225" cy="5689600"/>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5</a:t>
            </a: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 What is the term when the consignment is delivered with all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the charges up to arrival at the port of destination paid by the seller?</a:t>
            </a:r>
            <a:endPar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The term is CIF when the consignment is delivered with all the</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charges up to arrival at the port of destination paid by the seller.</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6)What is the contract term whereby the seller undertakes to pay for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the cost of transport of the goods to a specified destination port?</a:t>
            </a:r>
            <a:endPar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The contract term is CFR whereby the seller undertakes to pay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for the cost of transport of the goods to a specified destination.</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7) </a:t>
            </a: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What is the most appropriate term when the seller pays for the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goods to be loaded on board the container ship, but does not pay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freight or insurance?</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rPr>
              <a:t>The most appropriate term is Free Carrier (FCA).</a:t>
            </a:r>
            <a:endPar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25603" name="Rectangle 3"/>
          <p:cNvSpPr>
            <a:spLocks noGrp="1"/>
          </p:cNvSpPr>
          <p:nvPr>
            <p:ph idx="1"/>
          </p:nvPr>
        </p:nvSpPr>
        <p:spPr>
          <a:xfrm>
            <a:off x="395288" y="1268413"/>
            <a:ext cx="8280400" cy="4751387"/>
          </a:xfrm>
          <a:ln/>
        </p:spPr>
        <p:txBody>
          <a:bodyPr vert="horz" wrap="square" lIns="91440" tIns="45720" rIns="91440" bIns="45720" anchor="t" anchorCtr="0"/>
          <a:p>
            <a:pPr eaLnBrk="1" hangingPunct="1">
              <a:lnSpc>
                <a:spcPct val="90000"/>
              </a:lnSpc>
              <a:buNone/>
            </a:pPr>
            <a:endParaRPr lang="en-US" altLang="zh-CN" sz="2400" dirty="0"/>
          </a:p>
          <a:p>
            <a:pPr eaLnBrk="1" hangingPunct="1">
              <a:lnSpc>
                <a:spcPct val="90000"/>
              </a:lnSpc>
              <a:buNone/>
            </a:pPr>
            <a:r>
              <a:rPr lang="zh-CN" altLang="en-US" sz="2400" dirty="0"/>
              <a:t>8) Which of the following terms requires the seller to pay for </a:t>
            </a:r>
            <a:endParaRPr lang="en-US" altLang="zh-CN" sz="2400" dirty="0"/>
          </a:p>
          <a:p>
            <a:pPr eaLnBrk="1" hangingPunct="1">
              <a:lnSpc>
                <a:spcPct val="90000"/>
              </a:lnSpc>
              <a:buNone/>
            </a:pPr>
            <a:r>
              <a:rPr lang="zh-CN" altLang="en-US" sz="2400" dirty="0"/>
              <a:t>the insurance?   </a:t>
            </a:r>
            <a:r>
              <a:rPr lang="zh-CN" altLang="en-US" sz="2400" u="sng" dirty="0"/>
              <a:t> D</a:t>
            </a:r>
            <a:endParaRPr lang="zh-CN" altLang="en-US" sz="2400" u="sng" dirty="0"/>
          </a:p>
          <a:p>
            <a:pPr eaLnBrk="1" hangingPunct="1">
              <a:lnSpc>
                <a:spcPct val="90000"/>
              </a:lnSpc>
              <a:buNone/>
            </a:pPr>
            <a:r>
              <a:rPr lang="zh-CN" altLang="en-US" sz="2400" dirty="0"/>
              <a:t>A. CFR            B. FAS            C. FOB            D. CIP</a:t>
            </a:r>
            <a:endParaRPr lang="zh-CN" altLang="en-US" sz="2400" dirty="0"/>
          </a:p>
          <a:p>
            <a:pPr eaLnBrk="1" hangingPunct="1">
              <a:lnSpc>
                <a:spcPct val="90000"/>
              </a:lnSpc>
              <a:buNone/>
            </a:pPr>
            <a:r>
              <a:rPr lang="zh-CN" altLang="en-US" sz="2400" dirty="0">
                <a:solidFill>
                  <a:srgbClr val="FF0000"/>
                </a:solidFill>
              </a:rPr>
              <a:t>9) Which of the following terms requires the seller to pay </a:t>
            </a:r>
            <a:endParaRPr lang="en-US" altLang="zh-CN" sz="2400" dirty="0">
              <a:solidFill>
                <a:srgbClr val="FF0000"/>
              </a:solidFill>
            </a:endParaRPr>
          </a:p>
          <a:p>
            <a:pPr eaLnBrk="1" hangingPunct="1">
              <a:lnSpc>
                <a:spcPct val="90000"/>
              </a:lnSpc>
              <a:buNone/>
            </a:pPr>
            <a:r>
              <a:rPr lang="zh-CN" altLang="en-US" sz="2400" dirty="0">
                <a:solidFill>
                  <a:srgbClr val="FF0000"/>
                </a:solidFill>
              </a:rPr>
              <a:t>the costs of customs formalities in the exporting country? </a:t>
            </a:r>
            <a:r>
              <a:rPr lang="zh-CN" altLang="en-US" sz="2400" u="sng" dirty="0">
                <a:solidFill>
                  <a:srgbClr val="FF0000"/>
                </a:solidFill>
              </a:rPr>
              <a:t>A</a:t>
            </a:r>
            <a:endParaRPr lang="zh-CN" altLang="en-US" sz="2400" u="sng" dirty="0">
              <a:solidFill>
                <a:srgbClr val="FF0000"/>
              </a:solidFill>
            </a:endParaRPr>
          </a:p>
          <a:p>
            <a:pPr eaLnBrk="1" hangingPunct="1">
              <a:lnSpc>
                <a:spcPct val="90000"/>
              </a:lnSpc>
              <a:buNone/>
            </a:pPr>
            <a:r>
              <a:rPr lang="zh-CN" altLang="en-US" sz="2400" dirty="0">
                <a:solidFill>
                  <a:srgbClr val="FF0000"/>
                </a:solidFill>
              </a:rPr>
              <a:t>A. FCA      B. EX-</a:t>
            </a:r>
            <a:r>
              <a:rPr lang="en-US" altLang="zh-CN" sz="2400" dirty="0">
                <a:solidFill>
                  <a:srgbClr val="FF0000"/>
                </a:solidFill>
              </a:rPr>
              <a:t>work</a:t>
            </a:r>
            <a:r>
              <a:rPr lang="zh-CN" altLang="en-US" sz="2400" dirty="0">
                <a:solidFill>
                  <a:srgbClr val="FF0000"/>
                </a:solidFill>
              </a:rPr>
              <a:t>   C. </a:t>
            </a:r>
            <a:r>
              <a:rPr lang="en-US" altLang="zh-CN" sz="2400" dirty="0">
                <a:solidFill>
                  <a:srgbClr val="FF0000"/>
                </a:solidFill>
              </a:rPr>
              <a:t>EX-warehouse</a:t>
            </a:r>
            <a:r>
              <a:rPr lang="zh-CN" altLang="en-US" sz="2400" dirty="0">
                <a:solidFill>
                  <a:srgbClr val="FF0000"/>
                </a:solidFill>
              </a:rPr>
              <a:t>   D. Ex-factory</a:t>
            </a:r>
            <a:endParaRPr lang="zh-CN" altLang="en-US" sz="2400" dirty="0">
              <a:solidFill>
                <a:srgbClr val="FF0000"/>
              </a:solidFill>
            </a:endParaRPr>
          </a:p>
          <a:p>
            <a:pPr eaLnBrk="1" hangingPunct="1">
              <a:lnSpc>
                <a:spcPct val="90000"/>
              </a:lnSpc>
              <a:buNone/>
            </a:pPr>
            <a:r>
              <a:rPr lang="zh-CN" altLang="en-US" sz="2400" dirty="0"/>
              <a:t>10) Under which term does the seller have no obligation to </a:t>
            </a:r>
            <a:endParaRPr lang="en-US" altLang="zh-CN" sz="2400" dirty="0"/>
          </a:p>
          <a:p>
            <a:pPr eaLnBrk="1" hangingPunct="1">
              <a:lnSpc>
                <a:spcPct val="90000"/>
              </a:lnSpc>
              <a:buNone/>
            </a:pPr>
            <a:r>
              <a:rPr lang="zh-CN" altLang="en-US" sz="2400" dirty="0"/>
              <a:t>contract for carriage?   </a:t>
            </a:r>
            <a:r>
              <a:rPr lang="zh-CN" altLang="en-US" sz="2400" u="sng" dirty="0"/>
              <a:t>B</a:t>
            </a:r>
            <a:endParaRPr lang="zh-CN" altLang="en-US" sz="2400" u="sng" dirty="0"/>
          </a:p>
          <a:p>
            <a:pPr eaLnBrk="1" hangingPunct="1">
              <a:lnSpc>
                <a:spcPct val="90000"/>
              </a:lnSpc>
              <a:buNone/>
            </a:pPr>
            <a:r>
              <a:rPr lang="zh-CN" altLang="en-US" sz="2400" dirty="0"/>
              <a:t>A. D</a:t>
            </a:r>
            <a:r>
              <a:rPr lang="en-US" altLang="zh-CN" sz="2400" dirty="0"/>
              <a:t>AP</a:t>
            </a:r>
            <a:r>
              <a:rPr lang="zh-CN" altLang="en-US" sz="2400" dirty="0"/>
              <a:t>            B. FCA            C. CIF           D. CIP</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xfrm>
            <a:off x="195263" y="228600"/>
            <a:ext cx="8555037" cy="914400"/>
          </a:xfrm>
          <a:ln/>
        </p:spPr>
        <p:txBody>
          <a:bodyPr vert="horz" wrap="square" lIns="91440" tIns="45720" rIns="91440" bIns="45720" anchor="ctr" anchorCtr="0"/>
          <a:p>
            <a:pPr eaLnBrk="1" hangingPunct="1"/>
            <a:r>
              <a:rPr lang="zh-CN" altLang="zh-CN" sz="2500" dirty="0"/>
              <a:t>2. Translate the Following Economic Terms into Chinese:</a:t>
            </a:r>
            <a:endParaRPr lang="zh-CN" altLang="zh-CN" sz="2500" dirty="0"/>
          </a:p>
        </p:txBody>
      </p:sp>
      <p:sp>
        <p:nvSpPr>
          <p:cNvPr id="22531" name="Rectangle 3"/>
          <p:cNvSpPr>
            <a:spLocks noGrp="1"/>
          </p:cNvSpPr>
          <p:nvPr>
            <p:ph idx="1"/>
          </p:nvPr>
        </p:nvSpPr>
        <p:spPr>
          <a:xfrm>
            <a:off x="396875" y="1412875"/>
            <a:ext cx="8353425" cy="4606925"/>
          </a:xfrm>
          <a:ln/>
        </p:spPr>
        <p:txBody>
          <a:bodyPr vert="horz" wrap="square" lIns="91440" tIns="45720" rIns="91440" bIns="45720" anchor="t" anchorCtr="0"/>
          <a:p>
            <a:pPr marL="609600" indent="-609600" eaLnBrk="1" hangingPunct="1">
              <a:buFontTx/>
              <a:buNone/>
            </a:pPr>
            <a:endParaRPr lang="en-US" altLang="zh-CN" sz="2400" dirty="0"/>
          </a:p>
          <a:p>
            <a:pPr marL="609600" indent="-609600" eaLnBrk="1" hangingPunct="1">
              <a:buFontTx/>
              <a:buNone/>
            </a:pPr>
            <a:r>
              <a:rPr lang="zh-CN" altLang="en-US" sz="2400" dirty="0"/>
              <a:t>1) EXW工厂交货价             2) FCA货交承运人 </a:t>
            </a:r>
            <a:endParaRPr lang="zh-CN" altLang="en-US" sz="2400" dirty="0"/>
          </a:p>
          <a:p>
            <a:pPr marL="609600" indent="-609600" eaLnBrk="1" hangingPunct="1">
              <a:buNone/>
            </a:pPr>
            <a:r>
              <a:rPr lang="zh-CN" altLang="en-US" sz="2400" dirty="0"/>
              <a:t>3) FAS启运地船边交货       4) FOB离岸价（启运地船上交货） </a:t>
            </a:r>
            <a:endParaRPr lang="zh-CN" altLang="en-US" sz="2400" dirty="0"/>
          </a:p>
          <a:p>
            <a:pPr marL="609600" indent="-609600" eaLnBrk="1" hangingPunct="1">
              <a:buNone/>
            </a:pPr>
            <a:r>
              <a:rPr lang="zh-CN" altLang="en-US" sz="2400" dirty="0"/>
              <a:t>5) CFR   货值加运费（成本加运费）</a:t>
            </a:r>
            <a:endParaRPr lang="zh-CN" altLang="en-US" sz="2400" dirty="0"/>
          </a:p>
          <a:p>
            <a:pPr marL="609600" indent="-609600" eaLnBrk="1" hangingPunct="1">
              <a:buNone/>
            </a:pPr>
            <a:r>
              <a:rPr lang="zh-CN" altLang="en-US" sz="2400" dirty="0"/>
              <a:t>6) CIF    货值、保险费加运费（成本、保险费加运费）</a:t>
            </a:r>
            <a:endParaRPr lang="zh-CN" altLang="en-US" sz="2400" dirty="0"/>
          </a:p>
          <a:p>
            <a:pPr marL="609600" indent="-609600" eaLnBrk="1" hangingPunct="1">
              <a:buNone/>
            </a:pPr>
            <a:r>
              <a:rPr lang="zh-CN" altLang="en-US" sz="2400" dirty="0"/>
              <a:t>7) CPT   运费付至                8) CIP 运费和保险费付至</a:t>
            </a:r>
            <a:endParaRPr lang="zh-CN" altLang="en-US" sz="2400" dirty="0"/>
          </a:p>
          <a:p>
            <a:pPr marL="609600" indent="-609600" eaLnBrk="1" hangingPunct="1">
              <a:buNone/>
            </a:pPr>
            <a:r>
              <a:rPr lang="zh-CN" altLang="en-US" sz="2400" dirty="0"/>
              <a:t>9) D</a:t>
            </a:r>
            <a:r>
              <a:rPr lang="en-US" altLang="zh-CN" sz="2400" dirty="0"/>
              <a:t>PU  </a:t>
            </a:r>
            <a:r>
              <a:rPr lang="zh-CN" altLang="zh-CN" sz="2400" dirty="0"/>
              <a:t>目的地卸货后交货</a:t>
            </a:r>
            <a:r>
              <a:rPr lang="en-US" altLang="zh-CN" sz="2400" dirty="0"/>
              <a:t>  </a:t>
            </a:r>
            <a:r>
              <a:rPr lang="zh-CN" altLang="en-US" sz="2400" dirty="0"/>
              <a:t>10) D</a:t>
            </a:r>
            <a:r>
              <a:rPr lang="en-US" altLang="zh-CN" sz="2400" dirty="0"/>
              <a:t>AP</a:t>
            </a:r>
            <a:r>
              <a:rPr lang="zh-CN" altLang="zh-CN" sz="2400" dirty="0"/>
              <a:t>目的地交货</a:t>
            </a:r>
            <a:endParaRPr lang="zh-CN" altLang="en-US" sz="2400" dirty="0"/>
          </a:p>
          <a:p>
            <a:pPr marL="609600" indent="-609600" eaLnBrk="1" hangingPunct="1">
              <a:buNone/>
            </a:pPr>
            <a:r>
              <a:rPr lang="zh-CN" altLang="en-US" sz="2400" dirty="0">
                <a:solidFill>
                  <a:srgbClr val="FF0000"/>
                </a:solidFill>
              </a:rPr>
              <a:t>1</a:t>
            </a:r>
            <a:r>
              <a:rPr lang="en-US" altLang="zh-CN" sz="2400" dirty="0">
                <a:solidFill>
                  <a:srgbClr val="FF0000"/>
                </a:solidFill>
              </a:rPr>
              <a:t>1</a:t>
            </a:r>
            <a:r>
              <a:rPr lang="zh-CN" altLang="en-US" sz="2400" dirty="0">
                <a:solidFill>
                  <a:srgbClr val="FF0000"/>
                </a:solidFill>
              </a:rPr>
              <a:t>) DDP目的地完税后交货</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1">
                                            <p:txEl>
                                              <p:charRg st="78" end="100"/>
                                            </p:txEl>
                                          </p:spTgt>
                                        </p:tgtEl>
                                        <p:attrNameLst>
                                          <p:attrName>style.visibility</p:attrName>
                                        </p:attrNameLst>
                                      </p:cBhvr>
                                      <p:to>
                                        <p:strVal val="visible"/>
                                      </p:to>
                                    </p:set>
                                    <p:animEffect transition="in" filter="diamond(in)">
                                      <p:cBhvr>
                                        <p:cTn id="7" dur="2000"/>
                                        <p:tgtEl>
                                          <p:spTgt spid="22531">
                                            <p:txEl>
                                              <p:charRg st="78" end="10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1">
                                            <p:txEl>
                                              <p:charRg st="100" end="131"/>
                                            </p:txEl>
                                          </p:spTgt>
                                        </p:tgtEl>
                                        <p:attrNameLst>
                                          <p:attrName>style.visibility</p:attrName>
                                        </p:attrNameLst>
                                      </p:cBhvr>
                                      <p:to>
                                        <p:strVal val="visible"/>
                                      </p:to>
                                    </p:set>
                                    <p:animEffect transition="in" filter="diamond(in)">
                                      <p:cBhvr>
                                        <p:cTn id="12" dur="2000"/>
                                        <p:tgtEl>
                                          <p:spTgt spid="22531">
                                            <p:txEl>
                                              <p:charRg st="100" end="131"/>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22531">
                                            <p:txEl>
                                              <p:charRg st="131" end="176"/>
                                            </p:txEl>
                                          </p:spTgt>
                                        </p:tgtEl>
                                        <p:attrNameLst>
                                          <p:attrName>style.visibility</p:attrName>
                                        </p:attrNameLst>
                                      </p:cBhvr>
                                      <p:to>
                                        <p:strVal val="visible"/>
                                      </p:to>
                                    </p:set>
                                    <p:animEffect transition="in" filter="diamond(in)">
                                      <p:cBhvr>
                                        <p:cTn id="15" dur="2000"/>
                                        <p:tgtEl>
                                          <p:spTgt spid="22531">
                                            <p:txEl>
                                              <p:charRg st="131" end="176"/>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22531">
                                            <p:txEl>
                                              <p:charRg st="176" end="207"/>
                                            </p:txEl>
                                          </p:spTgt>
                                        </p:tgtEl>
                                        <p:attrNameLst>
                                          <p:attrName>style.visibility</p:attrName>
                                        </p:attrNameLst>
                                      </p:cBhvr>
                                      <p:to>
                                        <p:strVal val="visible"/>
                                      </p:to>
                                    </p:set>
                                    <p:animEffect transition="in" filter="diamond(in)">
                                      <p:cBhvr>
                                        <p:cTn id="18" dur="2000"/>
                                        <p:tgtEl>
                                          <p:spTgt spid="22531">
                                            <p:txEl>
                                              <p:charRg st="176" end="207"/>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22531">
                                            <p:txEl>
                                              <p:charRg st="207" end="223"/>
                                            </p:txEl>
                                          </p:spTgt>
                                        </p:tgtEl>
                                        <p:attrNameLst>
                                          <p:attrName>style.visibility</p:attrName>
                                        </p:attrNameLst>
                                      </p:cBhvr>
                                      <p:to>
                                        <p:strVal val="visible"/>
                                      </p:to>
                                    </p:set>
                                    <p:animEffect transition="in" filter="diamond(in)">
                                      <p:cBhvr>
                                        <p:cTn id="21" dur="2000"/>
                                        <p:tgtEl>
                                          <p:spTgt spid="22531">
                                            <p:txEl>
                                              <p:charRg st="207" end="2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ln/>
        </p:spPr>
        <p:txBody>
          <a:bodyPr vert="horz" wrap="square" lIns="91440" tIns="45720" rIns="91440" bIns="45720" anchor="ctr" anchorCtr="0"/>
          <a:p>
            <a:pPr eaLnBrk="1" hangingPunct="1"/>
            <a:r>
              <a:rPr lang="zh-CN" altLang="zh-CN" sz="2500" dirty="0"/>
              <a:t>3. Match the Two Columns:</a:t>
            </a:r>
            <a:endParaRPr lang="zh-CN" altLang="zh-CN" sz="2500" dirty="0"/>
          </a:p>
        </p:txBody>
      </p:sp>
      <p:sp>
        <p:nvSpPr>
          <p:cNvPr id="23555" name="Rectangle 3"/>
          <p:cNvSpPr>
            <a:spLocks noGrp="1" noChangeArrowheads="1"/>
          </p:cNvSpPr>
          <p:nvPr>
            <p:ph idx="1"/>
          </p:nvPr>
        </p:nvSpPr>
        <p:spPr>
          <a:xfrm>
            <a:off x="519113" y="1600200"/>
            <a:ext cx="8015288" cy="4419600"/>
          </a:xfrm>
        </p:spPr>
        <p:txBody>
          <a:bodyPr vert="horz" wrap="square" lIns="91440" tIns="45720" rIns="91440" bIns="45720"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1) The “C” Terms       a. The seller is responsible for the arrival of the goods at the agreed place or point of destination.</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The “D” Terms       b. The seller should hand over the goods for carriage as instructed by the buyer.</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3) The “E” Terms        c. The seller must contract for carriage on usual terms at his own expense.</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4) The “F” Terms        d. The seller makes the goods available to the buyer at the seller’s premises.</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9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anose="05000000000000000000" pitchFamily="2" charset="2"/>
              <a:buChar char="l"/>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Key:1) c       2) a       3) d       4) b</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xEl>
                                              <p:charRg st="435" end="477"/>
                                            </p:txEl>
                                          </p:spTgt>
                                        </p:tgtEl>
                                        <p:attrNameLst>
                                          <p:attrName>style.visibility</p:attrName>
                                        </p:attrNameLst>
                                      </p:cBhvr>
                                      <p:to>
                                        <p:strVal val="visible"/>
                                      </p:to>
                                    </p:set>
                                    <p:animEffect transition="in" filter="diamond(in)">
                                      <p:cBhvr>
                                        <p:cTn id="7" dur="2000"/>
                                        <p:tgtEl>
                                          <p:spTgt spid="23555">
                                            <p:txEl>
                                              <p:charRg st="435" end="4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title"/>
          </p:nvPr>
        </p:nvSpPr>
        <p:spPr>
          <a:ln/>
        </p:spPr>
        <p:txBody>
          <a:bodyPr vert="horz" wrap="square" lIns="91440" tIns="45720" rIns="91440" bIns="45720" anchor="ctr" anchorCtr="0"/>
          <a:p>
            <a:pPr eaLnBrk="1" hangingPunct="1"/>
            <a:r>
              <a:rPr lang="zh-CN" altLang="zh-CN" sz="2500" dirty="0"/>
              <a:t>Ⅱ.Language Points　</a:t>
            </a:r>
            <a:endParaRPr lang="zh-CN" altLang="zh-CN" sz="2100" dirty="0"/>
          </a:p>
        </p:txBody>
      </p:sp>
      <p:sp>
        <p:nvSpPr>
          <p:cNvPr id="5123" name="Rectangle 3"/>
          <p:cNvSpPr>
            <a:spLocks noGrp="1"/>
          </p:cNvSpPr>
          <p:nvPr>
            <p:ph idx="1"/>
          </p:nvPr>
        </p:nvSpPr>
        <p:spPr>
          <a:xfrm>
            <a:off x="323850" y="1412875"/>
            <a:ext cx="8280400" cy="4381500"/>
          </a:xfrm>
          <a:ln/>
        </p:spPr>
        <p:txBody>
          <a:bodyPr vert="horz" wrap="square" lIns="91440" tIns="45720" rIns="91440" bIns="45720" anchor="t" anchorCtr="0"/>
          <a:p>
            <a:pPr marL="609600" indent="-609600" eaLnBrk="1" hangingPunct="1">
              <a:lnSpc>
                <a:spcPct val="80000"/>
              </a:lnSpc>
              <a:buFontTx/>
              <a:buNone/>
            </a:pPr>
            <a:r>
              <a:rPr lang="zh-CN" altLang="zh-CN" sz="2400" dirty="0"/>
              <a:t>1.Unit price includes the measuring unit, price, money of</a:t>
            </a:r>
            <a:endParaRPr lang="zh-CN" altLang="zh-CN" sz="2400" dirty="0"/>
          </a:p>
          <a:p>
            <a:pPr marL="609600" indent="-609600" eaLnBrk="1" hangingPunct="1">
              <a:lnSpc>
                <a:spcPct val="80000"/>
              </a:lnSpc>
              <a:buFontTx/>
              <a:buNone/>
            </a:pPr>
            <a:r>
              <a:rPr lang="en-US" altLang="zh-CN" sz="2400" dirty="0"/>
              <a:t>   </a:t>
            </a:r>
            <a:r>
              <a:rPr lang="zh-CN" altLang="zh-CN" sz="2400" dirty="0"/>
              <a:t>account and trade terms. </a:t>
            </a:r>
            <a:endParaRPr lang="zh-CN" altLang="zh-CN" sz="2400" dirty="0"/>
          </a:p>
          <a:p>
            <a:pPr marL="609600" indent="-609600" eaLnBrk="1" hangingPunct="1">
              <a:lnSpc>
                <a:spcPct val="80000"/>
              </a:lnSpc>
              <a:buFontTx/>
              <a:buNone/>
            </a:pPr>
            <a:r>
              <a:rPr lang="en-US" altLang="zh-CN" sz="2400" dirty="0"/>
              <a:t>   </a:t>
            </a:r>
            <a:r>
              <a:rPr lang="zh-CN" altLang="zh-CN" sz="2400" dirty="0"/>
              <a:t>商品的单价通常包括计量单位、单位价格金额、计价货币</a:t>
            </a:r>
            <a:endParaRPr lang="en-US" altLang="zh-CN" sz="2400" dirty="0"/>
          </a:p>
          <a:p>
            <a:pPr marL="609600" indent="-609600" eaLnBrk="1" hangingPunct="1">
              <a:lnSpc>
                <a:spcPct val="80000"/>
              </a:lnSpc>
              <a:buFontTx/>
              <a:buNone/>
            </a:pPr>
            <a:r>
              <a:rPr lang="en-US" altLang="zh-CN" sz="2400" dirty="0"/>
              <a:t>   </a:t>
            </a:r>
            <a:r>
              <a:rPr lang="zh-CN" altLang="zh-CN" sz="2400" dirty="0"/>
              <a:t>和贸易术语。</a:t>
            </a:r>
            <a:endParaRPr lang="en-US" altLang="zh-CN" sz="2400" dirty="0"/>
          </a:p>
          <a:p>
            <a:pPr marL="609600" indent="-609600" eaLnBrk="1" hangingPunct="1">
              <a:lnSpc>
                <a:spcPct val="80000"/>
              </a:lnSpc>
              <a:buFontTx/>
              <a:buNone/>
            </a:pPr>
            <a:endParaRPr lang="zh-CN" altLang="zh-CN" sz="2400" dirty="0"/>
          </a:p>
          <a:p>
            <a:pPr marL="609600" indent="-609600" eaLnBrk="1" hangingPunct="1">
              <a:lnSpc>
                <a:spcPct val="80000"/>
              </a:lnSpc>
              <a:buFontTx/>
              <a:buNone/>
            </a:pPr>
            <a:r>
              <a:rPr lang="en-US" altLang="zh-CN" sz="2400" dirty="0"/>
              <a:t>   </a:t>
            </a:r>
            <a:r>
              <a:rPr lang="zh-CN" altLang="zh-CN" sz="2400" dirty="0"/>
              <a:t>注意下列词语的含义和翻译：</a:t>
            </a:r>
            <a:endParaRPr lang="en-US" altLang="zh-CN" sz="2400" dirty="0"/>
          </a:p>
          <a:p>
            <a:pPr marL="609600" indent="-609600" eaLnBrk="1" hangingPunct="1">
              <a:lnSpc>
                <a:spcPct val="80000"/>
              </a:lnSpc>
              <a:buFontTx/>
              <a:buNone/>
            </a:pPr>
            <a:r>
              <a:rPr lang="en-US" altLang="zh-CN" sz="2400" dirty="0"/>
              <a:t>   </a:t>
            </a:r>
            <a:r>
              <a:rPr lang="zh-CN" altLang="zh-CN" sz="2400" dirty="0"/>
              <a:t>1) the measuring unit 计量单位</a:t>
            </a:r>
            <a:endParaRPr lang="zh-CN" altLang="zh-CN" sz="2400" dirty="0"/>
          </a:p>
          <a:p>
            <a:pPr marL="609600" indent="-609600" eaLnBrk="1" hangingPunct="1">
              <a:lnSpc>
                <a:spcPct val="80000"/>
              </a:lnSpc>
              <a:buFontTx/>
              <a:buNone/>
            </a:pPr>
            <a:r>
              <a:rPr lang="en-US" altLang="zh-CN" sz="2400" dirty="0"/>
              <a:t>   </a:t>
            </a:r>
            <a:r>
              <a:rPr lang="zh-CN" altLang="zh-CN" sz="2400" dirty="0"/>
              <a:t>2) price 价格</a:t>
            </a:r>
            <a:endParaRPr lang="zh-CN" altLang="zh-CN" sz="2400" dirty="0"/>
          </a:p>
          <a:p>
            <a:pPr marL="609600" indent="-609600" eaLnBrk="1" hangingPunct="1">
              <a:lnSpc>
                <a:spcPct val="80000"/>
              </a:lnSpc>
              <a:buFontTx/>
              <a:buNone/>
            </a:pPr>
            <a:r>
              <a:rPr lang="en-US" altLang="zh-CN" sz="2400" dirty="0"/>
              <a:t>   </a:t>
            </a:r>
            <a:r>
              <a:rPr lang="zh-CN" altLang="zh-CN" sz="2400" dirty="0"/>
              <a:t>3) money of account 计价货币</a:t>
            </a:r>
            <a:endParaRPr lang="zh-CN" altLang="zh-CN" sz="2400" dirty="0"/>
          </a:p>
          <a:p>
            <a:pPr marL="609600" indent="-609600" eaLnBrk="1" hangingPunct="1">
              <a:lnSpc>
                <a:spcPct val="80000"/>
              </a:lnSpc>
              <a:buFontTx/>
              <a:buNone/>
            </a:pPr>
            <a:r>
              <a:rPr lang="en-US" altLang="zh-CN" sz="2400" dirty="0"/>
              <a:t>   </a:t>
            </a:r>
            <a:r>
              <a:rPr lang="zh-CN" altLang="zh-CN" sz="2400" dirty="0"/>
              <a:t>4) trade terms 贸易术语</a:t>
            </a:r>
            <a:endParaRPr lang="zh-CN" altLang="zh-CN" sz="2400" dirty="0"/>
          </a:p>
          <a:p>
            <a:pPr marL="609600" indent="-609600" eaLnBrk="1" hangingPunct="1">
              <a:lnSpc>
                <a:spcPct val="80000"/>
              </a:lnSpc>
              <a:buFontTx/>
              <a:buNone/>
            </a:pPr>
            <a:r>
              <a:rPr lang="zh-CN" altLang="zh-CN" sz="2400" dirty="0"/>
              <a:t>   </a:t>
            </a:r>
            <a:endParaRPr lang="zh-CN" altLang="zh-CN"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ln/>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323850" y="1341438"/>
            <a:ext cx="8210550" cy="4678363"/>
          </a:xfrm>
        </p:spPr>
        <p:txBody>
          <a:bodyPr vert="horz" wrap="square" lIns="91440" tIns="45720" rIns="91440" bIns="45720" numCol="1" anchor="t" anchorCtr="0" compatLnSpc="1"/>
          <a:lstStyle/>
          <a:p>
            <a:pPr marL="609600" marR="0" lvl="0" indent="-609600" algn="l" defTabSz="914400" rtl="0" eaLnBrk="1" fontAlgn="base" latinLnBrk="0" hangingPunct="1">
              <a:lnSpc>
                <a:spcPct val="80000"/>
              </a:lnSpc>
              <a:spcBef>
                <a:spcPct val="20000"/>
              </a:spcBef>
              <a:spcAft>
                <a:spcPct val="0"/>
              </a:spcAft>
              <a:buClr>
                <a:schemeClr val="hlink"/>
              </a:buClr>
              <a:buSzPct val="80000"/>
              <a:buFontTx/>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T</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rade terms (also referred to as price terms) are the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609600" marR="0" lvl="0" indent="-609600" algn="l" defTabSz="914400" rtl="0" eaLnBrk="1" fontAlgn="base" latinLnBrk="0" hangingPunct="1">
              <a:lnSpc>
                <a:spcPct val="80000"/>
              </a:lnSpc>
              <a:spcBef>
                <a:spcPct val="20000"/>
              </a:spcBef>
              <a:spcAft>
                <a:spcPct val="0"/>
              </a:spcAft>
              <a:buClr>
                <a:schemeClr val="hlink"/>
              </a:buClr>
              <a:buSzPct val="80000"/>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S</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hort</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terms or abbreviations used to explain the price</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609600" marR="0" lvl="0" indent="-609600" algn="l" defTabSz="914400" rtl="0" eaLnBrk="1" fontAlgn="base" latinLnBrk="0" hangingPunct="1">
              <a:lnSpc>
                <a:spcPct val="80000"/>
              </a:lnSpc>
              <a:spcBef>
                <a:spcPct val="20000"/>
              </a:spcBef>
              <a:spcAft>
                <a:spcPct val="0"/>
              </a:spcAft>
              <a:buClr>
                <a:schemeClr val="hlink"/>
              </a:buClr>
              <a:buSzPct val="80000"/>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composition and the rights and obligations of the parties</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609600" marR="0" lvl="0" indent="-609600" algn="l" defTabSz="914400" rtl="0" eaLnBrk="1" fontAlgn="base" latinLnBrk="0" hangingPunct="1">
              <a:lnSpc>
                <a:spcPct val="80000"/>
              </a:lnSpc>
              <a:spcBef>
                <a:spcPct val="20000"/>
              </a:spcBef>
              <a:spcAft>
                <a:spcPct val="0"/>
              </a:spcAft>
              <a:buClr>
                <a:schemeClr val="hlink"/>
              </a:buClr>
              <a:buSzPct val="80000"/>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concerned. </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贸易术语又称价格术语，是用简短的概念或外文缩写来明确价格构成以及交易双方各自权利和义务。</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Tx/>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Tx/>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1) Short terms or abbreviations 简单的术语或外文缩写词</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Tx/>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Used to explain the price composition and the rights and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the obligations of the parties concerned.</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用以表明价格构成以及交易双方各自权利和义务。</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 3) concerned 有关的（作后置定语）</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l"/>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noChangeArrowheads="1"/>
          </p:cNvSpPr>
          <p:nvPr>
            <p:ph type="body" idx="1"/>
          </p:nvPr>
        </p:nvSpPr>
        <p:spPr>
          <a:xfrm>
            <a:off x="323850" y="765175"/>
            <a:ext cx="8280400" cy="5327650"/>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3. </a:t>
            </a:r>
            <a:r>
              <a:rPr kumimoji="0" lang="en-US" altLang="zh-CN" sz="24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rPr>
              <a:t>FOB (…named port of shipment) means </a:t>
            </a:r>
            <a:r>
              <a:rPr kumimoji="0" lang="en-US" altLang="zh-CN" sz="2400" b="0" i="0" u="none" strike="noStrike" kern="100" cap="none" spc="0" normalizeH="0" baseline="0" noProof="0" dirty="0">
                <a:ln>
                  <a:noFill/>
                </a:ln>
                <a:solidFill>
                  <a:srgbClr val="FF0000"/>
                </a:solidFill>
                <a:effectLst/>
                <a:uLnTx/>
                <a:uFillTx/>
                <a:latin typeface="Times New Roman" panose="02020603050405020304" pitchFamily="18" charset="0"/>
                <a:ea typeface="+mn-ea"/>
                <a:cs typeface="+mn-cs"/>
              </a:rPr>
              <a:t>that the seller clears the goods for export and fulfils his obligation to deliver them on board the vessel nominated by the buyer at the named port of shipment, or procures the goods already so delivered.</a:t>
            </a:r>
            <a:endParaRPr kumimoji="0" lang="en-US" altLang="zh-CN" sz="2400" b="0" i="0" u="none" strike="noStrike" kern="100" cap="none" spc="0" normalizeH="0" baseline="0" noProof="0" dirty="0">
              <a:ln>
                <a:noFill/>
              </a:ln>
              <a:solidFill>
                <a:srgbClr val="FF0000"/>
              </a:solidFill>
              <a:effectLst/>
              <a:uLnTx/>
              <a:uFillTx/>
              <a:latin typeface="Times New Roman" panose="02020603050405020304" pitchFamily="18" charset="0"/>
              <a:ea typeface="+mn-ea"/>
              <a:cs typeface="+mn-cs"/>
            </a:endParaRPr>
          </a:p>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altLang="zh-CN" sz="2400" b="0" i="0" u="none" strike="noStrike" kern="100" cap="none" spc="-20" normalizeH="0" baseline="0" noProof="0" dirty="0">
                <a:ln>
                  <a:noFill/>
                </a:ln>
                <a:solidFill>
                  <a:srgbClr val="FF0000"/>
                </a:solidFill>
                <a:effectLst/>
                <a:uLnTx/>
                <a:uFillTx/>
                <a:latin typeface="Times New Roman" panose="02020603050405020304" pitchFamily="18" charset="0"/>
                <a:ea typeface="+mn-ea"/>
                <a:cs typeface="+mn-cs"/>
              </a:rPr>
              <a:t>However, </a:t>
            </a:r>
            <a:r>
              <a:rPr kumimoji="0" lang="en-US" altLang="zh-CN" sz="2400" b="0" i="0" u="none" strike="noStrike" kern="100" cap="none" spc="0" normalizeH="0" baseline="0" noProof="0" dirty="0">
                <a:ln>
                  <a:noFill/>
                </a:ln>
                <a:solidFill>
                  <a:srgbClr val="FF0000"/>
                </a:solidFill>
                <a:effectLst/>
                <a:uLnTx/>
                <a:uFillTx/>
                <a:latin typeface="Times New Roman" panose="02020603050405020304" pitchFamily="18" charset="0"/>
                <a:ea typeface="+mn-ea"/>
                <a:cs typeface="+mn-cs"/>
              </a:rPr>
              <a:t>the risk of loss of or damage to the goods passes when the goods are on board the vessel, and buyer bears all costs from that moment onwards. </a:t>
            </a:r>
            <a:r>
              <a:rPr kumimoji="0" lang="zh-CN" altLang="zh-CN" sz="2400" b="0" i="0" u="none" strike="noStrike" kern="1200" cap="none" spc="0" normalizeH="0" baseline="0" noProof="0" dirty="0">
                <a:ln>
                  <a:noFill/>
                </a:ln>
                <a:solidFill>
                  <a:srgbClr val="FF0000"/>
                </a:solidFill>
                <a:effectLst/>
                <a:uLnTx/>
                <a:uFillTx/>
                <a:latin typeface="+mn-lt"/>
                <a:ea typeface="+mn-ea"/>
                <a:cs typeface="+mn-cs"/>
              </a:rPr>
              <a:t> </a:t>
            </a:r>
            <a:endParaRPr kumimoji="0" lang="en-US" altLang="zh-CN" sz="2400" b="0" i="0" u="none" strike="noStrike" kern="120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00" cap="none" spc="0" normalizeH="0" baseline="0" noProof="0" dirty="0">
                <a:ln>
                  <a:noFill/>
                </a:ln>
                <a:solidFill>
                  <a:srgbClr val="FF0000"/>
                </a:solidFill>
                <a:effectLst/>
                <a:uLnTx/>
                <a:uFillTx/>
                <a:latin typeface="Times New Roman" panose="02020603050405020304" pitchFamily="18" charset="0"/>
                <a:ea typeface="+mn-ea"/>
                <a:cs typeface="+mn-cs"/>
              </a:rPr>
              <a:t>FOB</a:t>
            </a:r>
            <a:r>
              <a:rPr kumimoji="0" lang="zh-CN" altLang="zh-CN" sz="2400" b="1" i="0" u="none" strike="noStrike" kern="1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是指卖方办理出口结关手续，在指定的装运港将货物置于买方指定的船上，或取得已按此交付的货物，即完成交货。买方必须承担货物装上船以后的费用以及货物灭失或损坏的一切风险。</a:t>
            </a:r>
            <a:endParaRPr kumimoji="0" lang="zh-CN" altLang="zh-CN" sz="2400" b="1"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8195" name="Rectangle 3"/>
          <p:cNvSpPr>
            <a:spLocks noGrp="1" noChangeArrowheads="1"/>
          </p:cNvSpPr>
          <p:nvPr>
            <p:ph idx="1"/>
          </p:nvPr>
        </p:nvSpPr>
        <p:spPr>
          <a:xfrm>
            <a:off x="395288" y="1341438"/>
            <a:ext cx="8139113" cy="4678363"/>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rPr>
              <a:t>FOB (…named port of shipment)</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1) </a:t>
            </a: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that the seller clears the goods for export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卖方办理货物的出口结关手续</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2) </a:t>
            </a:r>
            <a:r>
              <a:rPr kumimoji="0" lang="en-US" altLang="zh-CN" sz="24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rPr>
              <a:t>the seller clears the goods for export and fulfils his obligation to deliver them on board the vessel nominated by the buyer at the named port of shipment.</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    在指定的装运港将货物</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装上船</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后，履行其交货任务。</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chemeClr val="tx1"/>
                </a:solidFill>
                <a:effectLst/>
                <a:uLnTx/>
                <a:uFillTx/>
                <a:latin typeface="+mn-lt"/>
                <a:ea typeface="+mn-ea"/>
                <a:cs typeface="+mn-cs"/>
              </a:rPr>
              <a:t>3) </a:t>
            </a:r>
            <a:r>
              <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the Buyer has to bear all costs and risks of loss of or damage to the goods from the time when the goods </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are on board the vessel.</a:t>
            </a:r>
            <a:endParaRPr kumimoji="0" lang="zh-CN"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zh-CN" altLang="zh-CN" sz="2400" b="0" i="0" u="none" strike="noStrike" kern="1200" cap="none" spc="0" normalizeH="0" baseline="0" noProof="0" dirty="0">
                <a:ln>
                  <a:noFill/>
                </a:ln>
                <a:solidFill>
                  <a:srgbClr val="FF0000"/>
                </a:solidFill>
                <a:effectLst/>
                <a:uLnTx/>
                <a:uFillTx/>
                <a:latin typeface="+mn-lt"/>
                <a:ea typeface="+mn-ea"/>
                <a:cs typeface="+mn-cs"/>
              </a:rPr>
              <a:t>   </a:t>
            </a:r>
            <a:r>
              <a:rPr kumimoji="0" lang="en-US" altLang="zh-CN" sz="2400" b="0" i="0" u="none" strike="noStrike" kern="1200" cap="none" spc="0" normalizeH="0" baseline="0" noProof="0" dirty="0">
                <a:ln>
                  <a:noFill/>
                </a:ln>
                <a:solidFill>
                  <a:srgbClr val="FF0000"/>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买方必须承担货物</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装上船</a:t>
            </a:r>
            <a:r>
              <a:rPr kumimoji="0" lang="zh-CN" altLang="zh-CN" sz="2400" b="0" i="0" u="none" strike="noStrike" kern="1200" cap="none" spc="0" normalizeH="0" baseline="0" noProof="0" dirty="0">
                <a:ln>
                  <a:noFill/>
                </a:ln>
                <a:solidFill>
                  <a:schemeClr val="tx1"/>
                </a:solidFill>
                <a:effectLst/>
                <a:uLnTx/>
                <a:uFillTx/>
                <a:latin typeface="+mn-lt"/>
                <a:ea typeface="+mn-ea"/>
                <a:cs typeface="+mn-cs"/>
              </a:rPr>
              <a:t>以后的一切费用以及货物灭失或损坏的风险。</a:t>
            </a:r>
            <a:endParaRPr kumimoji="0" lang="zh-CN" altLang="zh-CN" sz="24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endParaRPr kumimoji="0" lang="zh-CN"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endParaRPr kumimoji="0" lang="zh-CN"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l"/>
              <a:defRPr/>
            </a:pPr>
            <a:endParaRPr kumimoji="0" lang="zh-CN" altLang="zh-CN"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9219" name="Rectangle 3"/>
          <p:cNvSpPr>
            <a:spLocks noGrp="1" noChangeArrowheads="1"/>
          </p:cNvSpPr>
          <p:nvPr>
            <p:ph idx="1"/>
          </p:nvPr>
        </p:nvSpPr>
        <p:spPr>
          <a:xfrm>
            <a:off x="395288" y="1341438"/>
            <a:ext cx="8139113" cy="4678363"/>
          </a:xfrm>
        </p:spPr>
        <p:txBody>
          <a:bodyPr vert="horz" wrap="square" lIns="91440" tIns="45720" rIns="91440" bIns="45720" numCol="1" anchor="t" anchorCtr="0" compatLnSpc="1"/>
          <a:lstStyle/>
          <a:p>
            <a:pPr marL="342900" marR="0" lvl="0" indent="-342900" algn="just"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4</a:t>
            </a:r>
            <a:r>
              <a:rPr kumimoji="0" lang="en-US" altLang="zh-CN" sz="3200" b="0" i="0" u="none" strike="noStrike" kern="1200" cap="none" spc="0" normalizeH="0" baseline="0" noProof="0" dirty="0">
                <a:ln>
                  <a:noFill/>
                </a:ln>
                <a:solidFill>
                  <a:schemeClr val="tx1"/>
                </a:solidFill>
                <a:effectLst/>
                <a:uLnTx/>
                <a:uFillTx/>
                <a:latin typeface="+mn-lt"/>
                <a:ea typeface="+mn-ea"/>
                <a:cs typeface="+mn-cs"/>
              </a:rPr>
              <a:t>. </a:t>
            </a:r>
            <a:r>
              <a:rPr kumimoji="0" lang="en-US" altLang="zh-CN" sz="24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rPr>
              <a:t>CFR (…</a:t>
            </a:r>
            <a:r>
              <a:rPr kumimoji="0" lang="en-US" altLang="zh-CN" sz="2400" b="0" i="0" u="none" strike="noStrike" kern="100" cap="none" spc="-20" normalizeH="0" baseline="0" noProof="0" dirty="0">
                <a:ln>
                  <a:noFill/>
                </a:ln>
                <a:solidFill>
                  <a:schemeClr val="tx1"/>
                </a:solidFill>
                <a:effectLst/>
                <a:uLnTx/>
                <a:uFillTx/>
                <a:latin typeface="Times New Roman" panose="02020603050405020304" pitchFamily="18" charset="0"/>
                <a:ea typeface="+mn-ea"/>
                <a:cs typeface="+mn-cs"/>
              </a:rPr>
              <a:t>named port of destination) </a:t>
            </a:r>
            <a:r>
              <a:rPr kumimoji="0" lang="en-US" altLang="zh-CN" sz="2400" b="0" i="0" u="none" strike="noStrike" kern="100" cap="none" spc="-20" normalizeH="0" baseline="0" noProof="0" dirty="0">
                <a:ln>
                  <a:noFill/>
                </a:ln>
                <a:solidFill>
                  <a:srgbClr val="FF0000"/>
                </a:solidFill>
                <a:effectLst/>
                <a:uLnTx/>
                <a:uFillTx/>
                <a:latin typeface="Times New Roman" panose="02020603050405020304" pitchFamily="18" charset="0"/>
                <a:ea typeface="+mn-ea"/>
                <a:cs typeface="+mn-cs"/>
              </a:rPr>
              <a:t>means that the seller must clear the goods for export and pay the costs and freight necessary for bringing the goods to the named port of destination, or procure the goods already so delivered. However, </a:t>
            </a:r>
            <a:r>
              <a:rPr kumimoji="0" lang="en-US" altLang="zh-CN" sz="2400" b="0" i="0" u="none" strike="noStrike" kern="100" cap="none" spc="0" normalizeH="0" baseline="0" noProof="0" dirty="0">
                <a:ln>
                  <a:noFill/>
                </a:ln>
                <a:solidFill>
                  <a:srgbClr val="FF0000"/>
                </a:solidFill>
                <a:effectLst/>
                <a:uLnTx/>
                <a:uFillTx/>
                <a:latin typeface="Times New Roman" panose="02020603050405020304" pitchFamily="18" charset="0"/>
                <a:ea typeface="+mn-ea"/>
                <a:cs typeface="+mn-cs"/>
              </a:rPr>
              <a:t>the risk of loss of or damage to the goods passes when the goods are on board the vessel, and buyer bears all costs from that moment onwards.</a:t>
            </a:r>
            <a:endParaRPr kumimoji="0" lang="en-US" altLang="zh-CN" sz="2400" b="0" i="0" u="none" strike="noStrike" kern="120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   </a:t>
            </a:r>
            <a:r>
              <a:rPr kumimoji="0" lang="en-US" altLang="zh-CN"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CFR</a:t>
            </a:r>
            <a:r>
              <a:rPr kumimoji="0" lang="zh-CN" altLang="zh-CN"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（后接指定目的港）</a:t>
            </a:r>
            <a:r>
              <a:rPr kumimoji="0" lang="zh-CN" altLang="zh-CN" sz="2400" b="0" i="0" u="none" strike="noStrike" kern="1200" cap="none" spc="0" normalizeH="0" baseline="0" noProof="0" dirty="0">
                <a:ln>
                  <a:noFill/>
                </a:ln>
                <a:solidFill>
                  <a:srgbClr val="FF0000"/>
                </a:solidFill>
                <a:effectLst/>
                <a:uLnTx/>
                <a:uFillTx/>
                <a:latin typeface="+mn-lt"/>
                <a:ea typeface="+mn-ea"/>
                <a:cs typeface="+mn-cs"/>
              </a:rPr>
              <a:t>是指卖方办理出口结关手续并支付成本费和将货物运往指定目的港所需的运费，卖方负担货物装上船前的一切费用和货物灭失或损坏的风险，并负责租船或订舱，支付抵达目的港的正常运费。</a:t>
            </a:r>
            <a:endParaRPr kumimoji="0" lang="en-US" altLang="zh-CN" sz="2400" b="0" i="0" u="none" strike="noStrike" kern="120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   </a:t>
            </a:r>
            <a:endParaRPr kumimoji="0" lang="en-US" altLang="zh-CN" sz="2000"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0243" name="Rectangle 3"/>
          <p:cNvSpPr>
            <a:spLocks noGrp="1"/>
          </p:cNvSpPr>
          <p:nvPr>
            <p:ph idx="1"/>
          </p:nvPr>
        </p:nvSpPr>
        <p:spPr>
          <a:xfrm>
            <a:off x="468313" y="1341438"/>
            <a:ext cx="7924800" cy="4419600"/>
          </a:xfrm>
          <a:ln/>
        </p:spPr>
        <p:txBody>
          <a:bodyPr vert="horz" wrap="square" lIns="91440" tIns="45720" rIns="91440" bIns="45720" anchor="t" anchorCtr="0"/>
          <a:p>
            <a:pPr eaLnBrk="1" hangingPunct="1">
              <a:lnSpc>
                <a:spcPct val="80000"/>
              </a:lnSpc>
              <a:buNone/>
            </a:pPr>
            <a:r>
              <a:rPr lang="zh-CN" altLang="zh-CN" sz="2400" dirty="0"/>
              <a:t>1) …named port of destination 意思是……指定目的港。E.g. CFR Shanghai: 成本+运费到上海价，是指上海某买主从国外卖主进口一批货物，如果以CFR Shanghai 这一术语为定价基础，卖主应办理出口结关手续，支付成本费和将货物运到指定目的港的运费。</a:t>
            </a:r>
            <a:endParaRPr lang="zh-CN" altLang="zh-CN" sz="2400" dirty="0"/>
          </a:p>
          <a:p>
            <a:pPr eaLnBrk="1" hangingPunct="1">
              <a:lnSpc>
                <a:spcPct val="80000"/>
              </a:lnSpc>
              <a:buNone/>
            </a:pPr>
            <a:r>
              <a:rPr lang="zh-CN" altLang="zh-CN" sz="2400" dirty="0"/>
              <a:t>2) 这是比较复杂的复合句，翻译宜用于法分析法。主句的主谓结构是CFR(…named port of destination) means.</a:t>
            </a:r>
            <a:endParaRPr lang="zh-CN" altLang="zh-CN" sz="2400" dirty="0"/>
          </a:p>
          <a:p>
            <a:pPr eaLnBrk="1" hangingPunct="1">
              <a:lnSpc>
                <a:spcPct val="80000"/>
              </a:lnSpc>
              <a:buNone/>
            </a:pPr>
            <a:r>
              <a:rPr lang="zh-CN" altLang="zh-CN" sz="2400" dirty="0"/>
              <a:t>3) that 引导的是一个宾语从句，其主语是the seller， 谓语有两个，即：must clear…and pay…,but 后是一个与that 引导的宾语从句并列的宾语从句，其主语有三个是the risk…or damage…additional costs, 谓语是is to be borne.这一长长的宾语从句中还含有两个定语从句，一个是the goods have been delivered on board the vessel, 修饰the time，when 引导的是第二个定语从句，修饰from 后的the time. 从语法上理解了其结构，翻译就不难了。</a:t>
            </a:r>
            <a:endParaRPr lang="zh-CN" altLang="zh-CN"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a:ln/>
        </p:spPr>
        <p:txBody>
          <a:bodyPr vert="horz" wrap="square" lIns="91440" tIns="45720" rIns="91440" bIns="45720" anchor="ctr" anchorCtr="0"/>
          <a:p>
            <a:pPr eaLnBrk="1" hangingPunct="1"/>
            <a:endParaRPr lang="zh-CN" altLang="zh-CN" dirty="0"/>
          </a:p>
        </p:txBody>
      </p:sp>
      <p:sp>
        <p:nvSpPr>
          <p:cNvPr id="11267" name="Rectangle 3"/>
          <p:cNvSpPr>
            <a:spLocks noGrp="1"/>
          </p:cNvSpPr>
          <p:nvPr>
            <p:ph idx="1"/>
          </p:nvPr>
        </p:nvSpPr>
        <p:spPr>
          <a:xfrm>
            <a:off x="395288" y="1341438"/>
            <a:ext cx="7924800" cy="4419600"/>
          </a:xfrm>
          <a:ln/>
        </p:spPr>
        <p:txBody>
          <a:bodyPr vert="horz" wrap="square" lIns="91440" tIns="45720" rIns="91440" bIns="45720" anchor="t" anchorCtr="0"/>
          <a:p>
            <a:pPr marL="457200" indent="-457200" algn="dist" eaLnBrk="1" hangingPunct="1">
              <a:lnSpc>
                <a:spcPct val="80000"/>
              </a:lnSpc>
              <a:buNone/>
            </a:pPr>
            <a:r>
              <a:rPr lang="zh-CN" altLang="zh-CN" sz="2400" dirty="0"/>
              <a:t>5</a:t>
            </a:r>
            <a:r>
              <a:rPr lang="zh-CN" altLang="zh-CN" sz="2400" dirty="0">
                <a:solidFill>
                  <a:srgbClr val="FF0000"/>
                </a:solidFill>
              </a:rPr>
              <a:t>. </a:t>
            </a:r>
            <a:r>
              <a:rPr lang="zh-CN" altLang="zh-CN" sz="2400" dirty="0">
                <a:solidFill>
                  <a:srgbClr val="FF0000"/>
                </a:solidFill>
                <a:latin typeface="Times New Roman" panose="02020603050405020304" pitchFamily="18" charset="0"/>
                <a:cs typeface="Times New Roman" panose="02020603050405020304" pitchFamily="18" charset="0"/>
              </a:rPr>
              <a:t>CIF (</a:t>
            </a:r>
            <a:r>
              <a:rPr lang="zh-CN" altLang="zh-CN" sz="2400" dirty="0">
                <a:solidFill>
                  <a:srgbClr val="FF0000"/>
                </a:solidFill>
                <a:latin typeface="Times New Roman" panose="02020603050405020304" pitchFamily="18" charset="0"/>
                <a:ea typeface="Times New Roman" panose="02020603050405020304" pitchFamily="18" charset="0"/>
              </a:rPr>
              <a:t>…</a:t>
            </a:r>
            <a:r>
              <a:rPr lang="zh-CN" altLang="zh-CN" sz="2400" dirty="0">
                <a:solidFill>
                  <a:srgbClr val="FF0000"/>
                </a:solidFill>
                <a:latin typeface="Times New Roman" panose="02020603050405020304" pitchFamily="18" charset="0"/>
                <a:cs typeface="Times New Roman" panose="02020603050405020304" pitchFamily="18" charset="0"/>
              </a:rPr>
              <a:t>aimed port of destination) means that the Seller </a:t>
            </a:r>
            <a:endParaRPr lang="en-US" altLang="zh-CN" sz="2400" dirty="0">
              <a:solidFill>
                <a:srgbClr val="FF0000"/>
              </a:solidFill>
              <a:latin typeface="Times New Roman" panose="02020603050405020304" pitchFamily="18" charset="0"/>
              <a:cs typeface="Times New Roman" panose="02020603050405020304" pitchFamily="18" charset="0"/>
            </a:endParaRPr>
          </a:p>
          <a:p>
            <a:pPr marL="457200" indent="-457200" algn="dist" eaLnBrk="1" hangingPunct="1">
              <a:lnSpc>
                <a:spcPct val="80000"/>
              </a:lnSpc>
              <a:buNone/>
            </a:pPr>
            <a:r>
              <a:rPr lang="zh-CN" altLang="zh-CN" sz="2400" dirty="0">
                <a:solidFill>
                  <a:srgbClr val="FF0000"/>
                </a:solidFill>
                <a:latin typeface="Times New Roman" panose="02020603050405020304" pitchFamily="18" charset="0"/>
                <a:cs typeface="Times New Roman" panose="02020603050405020304" pitchFamily="18" charset="0"/>
              </a:rPr>
              <a:t>has the same obligations as under CFR but with the addition </a:t>
            </a:r>
            <a:endParaRPr lang="en-US" altLang="zh-CN" sz="2400" dirty="0">
              <a:solidFill>
                <a:srgbClr val="FF0000"/>
              </a:solidFill>
              <a:latin typeface="Times New Roman" panose="02020603050405020304" pitchFamily="18" charset="0"/>
              <a:cs typeface="Times New Roman" panose="02020603050405020304" pitchFamily="18" charset="0"/>
            </a:endParaRPr>
          </a:p>
          <a:p>
            <a:pPr marL="457200" indent="-457200" algn="dist" eaLnBrk="1" hangingPunct="1">
              <a:lnSpc>
                <a:spcPct val="80000"/>
              </a:lnSpc>
              <a:buNone/>
            </a:pPr>
            <a:r>
              <a:rPr lang="zh-CN" altLang="zh-CN" sz="2400" dirty="0">
                <a:solidFill>
                  <a:srgbClr val="FF0000"/>
                </a:solidFill>
                <a:latin typeface="Times New Roman" panose="02020603050405020304" pitchFamily="18" charset="0"/>
                <a:cs typeface="Times New Roman" panose="02020603050405020304" pitchFamily="18" charset="0"/>
              </a:rPr>
              <a:t>that he has to procure marine insurance against the buyer</a:t>
            </a:r>
            <a:r>
              <a:rPr lang="en-US" altLang="zh-CN" sz="2400" dirty="0">
                <a:solidFill>
                  <a:srgbClr val="FF0000"/>
                </a:solidFill>
                <a:latin typeface="Times New Roman" panose="02020603050405020304" pitchFamily="18" charset="0"/>
                <a:cs typeface="Times New Roman" panose="02020603050405020304" pitchFamily="18" charset="0"/>
              </a:rPr>
              <a:t>’</a:t>
            </a:r>
            <a:r>
              <a:rPr lang="zh-CN" altLang="zh-CN" sz="2400" dirty="0">
                <a:solidFill>
                  <a:srgbClr val="FF0000"/>
                </a:solidFill>
                <a:latin typeface="Times New Roman" panose="02020603050405020304" pitchFamily="18" charset="0"/>
                <a:cs typeface="Times New Roman" panose="02020603050405020304" pitchFamily="18" charset="0"/>
              </a:rPr>
              <a:t>s risk </a:t>
            </a:r>
            <a:endParaRPr lang="en-US" altLang="zh-CN" sz="2400" dirty="0">
              <a:solidFill>
                <a:srgbClr val="FF0000"/>
              </a:solidFill>
              <a:latin typeface="Times New Roman" panose="02020603050405020304" pitchFamily="18" charset="0"/>
              <a:cs typeface="Times New Roman" panose="02020603050405020304" pitchFamily="18" charset="0"/>
            </a:endParaRPr>
          </a:p>
          <a:p>
            <a:pPr marL="457200" indent="-457200" algn="dist" eaLnBrk="1" hangingPunct="1">
              <a:lnSpc>
                <a:spcPct val="80000"/>
              </a:lnSpc>
              <a:buNone/>
            </a:pPr>
            <a:r>
              <a:rPr lang="zh-CN" altLang="zh-CN" sz="2400" dirty="0">
                <a:solidFill>
                  <a:srgbClr val="FF0000"/>
                </a:solidFill>
                <a:latin typeface="Times New Roman" panose="02020603050405020304" pitchFamily="18" charset="0"/>
                <a:cs typeface="Times New Roman" panose="02020603050405020304" pitchFamily="18" charset="0"/>
              </a:rPr>
              <a:t>of loss of or damage to the goods during the carriage. The </a:t>
            </a:r>
            <a:endParaRPr lang="en-US" altLang="zh-CN" sz="2400" dirty="0">
              <a:solidFill>
                <a:srgbClr val="FF0000"/>
              </a:solidFill>
              <a:latin typeface="Times New Roman" panose="02020603050405020304" pitchFamily="18" charset="0"/>
              <a:cs typeface="Times New Roman" panose="02020603050405020304" pitchFamily="18" charset="0"/>
            </a:endParaRPr>
          </a:p>
          <a:p>
            <a:pPr marL="457200" indent="-457200" algn="dist" eaLnBrk="1" hangingPunct="1">
              <a:lnSpc>
                <a:spcPct val="80000"/>
              </a:lnSpc>
              <a:buNone/>
            </a:pPr>
            <a:r>
              <a:rPr lang="zh-CN" altLang="zh-CN" sz="2400" dirty="0">
                <a:solidFill>
                  <a:srgbClr val="FF0000"/>
                </a:solidFill>
                <a:latin typeface="Times New Roman" panose="02020603050405020304" pitchFamily="18" charset="0"/>
                <a:cs typeface="Times New Roman" panose="02020603050405020304" pitchFamily="18" charset="0"/>
              </a:rPr>
              <a:t>Seller contracts for insurance and pays the insurance premium.</a:t>
            </a:r>
            <a:endParaRPr lang="zh-CN" altLang="zh-CN" sz="2400" dirty="0">
              <a:solidFill>
                <a:srgbClr val="FF0000"/>
              </a:solidFill>
              <a:latin typeface="Times New Roman" panose="02020603050405020304" pitchFamily="18" charset="0"/>
              <a:cs typeface="Times New Roman" panose="02020603050405020304" pitchFamily="18" charset="0"/>
            </a:endParaRPr>
          </a:p>
          <a:p>
            <a:pPr marL="457200" indent="-457200" eaLnBrk="1" hangingPunct="1">
              <a:lnSpc>
                <a:spcPct val="80000"/>
              </a:lnSpc>
              <a:buNone/>
            </a:pPr>
            <a:r>
              <a:rPr lang="zh-CN" altLang="zh-CN" sz="2400" dirty="0">
                <a:latin typeface="Times New Roman" panose="02020603050405020304" pitchFamily="18" charset="0"/>
                <a:cs typeface="Times New Roman" panose="02020603050405020304" pitchFamily="18" charset="0"/>
              </a:rPr>
              <a:t>CIF（后接指定目的港）是指卖方除负有与CFR术语相同</a:t>
            </a:r>
            <a:endParaRPr lang="en-US" altLang="zh-CN" sz="2400" dirty="0">
              <a:latin typeface="Times New Roman" panose="02020603050405020304" pitchFamily="18" charset="0"/>
              <a:cs typeface="Times New Roman" panose="02020603050405020304" pitchFamily="18" charset="0"/>
            </a:endParaRPr>
          </a:p>
          <a:p>
            <a:pPr marL="457200" indent="-457200" eaLnBrk="1" hangingPunct="1">
              <a:lnSpc>
                <a:spcPct val="80000"/>
              </a:lnSpc>
              <a:buNone/>
            </a:pPr>
            <a:r>
              <a:rPr lang="zh-CN" altLang="zh-CN" sz="2400" dirty="0">
                <a:latin typeface="Times New Roman" panose="02020603050405020304" pitchFamily="18" charset="0"/>
                <a:cs typeface="Times New Roman" panose="02020603050405020304" pitchFamily="18" charset="0"/>
              </a:rPr>
              <a:t>的义务外，还必须办理货物在运输途中应由买方承担的货</a:t>
            </a:r>
            <a:endParaRPr lang="en-US" altLang="zh-CN" sz="2400" dirty="0">
              <a:latin typeface="Times New Roman" panose="02020603050405020304" pitchFamily="18" charset="0"/>
              <a:cs typeface="Times New Roman" panose="02020603050405020304" pitchFamily="18" charset="0"/>
            </a:endParaRPr>
          </a:p>
          <a:p>
            <a:pPr marL="457200" indent="-457200" eaLnBrk="1" hangingPunct="1">
              <a:lnSpc>
                <a:spcPct val="80000"/>
              </a:lnSpc>
              <a:buNone/>
            </a:pPr>
            <a:r>
              <a:rPr lang="zh-CN" altLang="zh-CN" sz="2400" dirty="0">
                <a:latin typeface="Times New Roman" panose="02020603050405020304" pitchFamily="18" charset="0"/>
                <a:cs typeface="Times New Roman" panose="02020603050405020304" pitchFamily="18" charset="0"/>
              </a:rPr>
              <a:t>物灭失或损坏风险的海运保险，卖方订立合同并支付保险</a:t>
            </a:r>
            <a:endParaRPr lang="en-US" altLang="zh-CN" sz="2400" dirty="0">
              <a:latin typeface="Times New Roman" panose="02020603050405020304" pitchFamily="18" charset="0"/>
              <a:cs typeface="Times New Roman" panose="02020603050405020304" pitchFamily="18" charset="0"/>
            </a:endParaRPr>
          </a:p>
          <a:p>
            <a:pPr marL="457200" indent="-457200" eaLnBrk="1" hangingPunct="1">
              <a:lnSpc>
                <a:spcPct val="80000"/>
              </a:lnSpc>
              <a:buNone/>
            </a:pPr>
            <a:r>
              <a:rPr lang="zh-CN" altLang="zh-CN" sz="2400" dirty="0">
                <a:latin typeface="Times New Roman" panose="02020603050405020304" pitchFamily="18" charset="0"/>
                <a:cs typeface="Times New Roman" panose="02020603050405020304" pitchFamily="18" charset="0"/>
              </a:rPr>
              <a:t>费。</a:t>
            </a:r>
            <a:endParaRPr lang="zh-CN" altLang="zh-CN" sz="2400" dirty="0">
              <a:latin typeface="Times New Roman" panose="02020603050405020304" pitchFamily="18" charset="0"/>
              <a:cs typeface="Times New Roman" panose="02020603050405020304" pitchFamily="18" charset="0"/>
            </a:endParaRPr>
          </a:p>
          <a:p>
            <a:pPr marL="457200" indent="-457200" eaLnBrk="1" hangingPunct="1">
              <a:lnSpc>
                <a:spcPct val="80000"/>
              </a:lnSpc>
              <a:buFontTx/>
              <a:buNone/>
            </a:pPr>
            <a:r>
              <a:rPr lang="zh-CN" altLang="zh-CN" sz="2400" dirty="0"/>
              <a:t>1)As under CFR: 与CFR术语一样</a:t>
            </a:r>
            <a:r>
              <a:rPr lang="zh-CN" altLang="en-US" sz="2400" dirty="0"/>
              <a:t>，</a:t>
            </a:r>
            <a:r>
              <a:rPr lang="zh-CN" altLang="zh-CN" sz="2400" dirty="0"/>
              <a:t>修饰前面的the same </a:t>
            </a:r>
            <a:endParaRPr lang="en-US" altLang="zh-CN" sz="2400" dirty="0"/>
          </a:p>
          <a:p>
            <a:pPr marL="457200" indent="-457200" eaLnBrk="1" hangingPunct="1">
              <a:lnSpc>
                <a:spcPct val="80000"/>
              </a:lnSpc>
              <a:buFontTx/>
              <a:buNone/>
            </a:pPr>
            <a:r>
              <a:rPr lang="zh-CN" altLang="zh-CN" sz="2400" dirty="0"/>
              <a:t>obligation, 译为与CFR相同的义务</a:t>
            </a:r>
            <a:r>
              <a:rPr lang="zh-CN" altLang="en-US" sz="2400" dirty="0"/>
              <a:t>。</a:t>
            </a:r>
            <a:endParaRPr lang="zh-CN" altLang="zh-CN" sz="2400" dirty="0"/>
          </a:p>
          <a:p>
            <a:pPr marL="457200" indent="-457200" eaLnBrk="1" hangingPunct="1">
              <a:lnSpc>
                <a:spcPct val="80000"/>
              </a:lnSpc>
              <a:buFontTx/>
              <a:buNone/>
            </a:pPr>
            <a:r>
              <a:rPr lang="zh-CN" altLang="zh-CN" sz="2400" dirty="0"/>
              <a:t>2) But with the addition 还有增加</a:t>
            </a:r>
            <a:r>
              <a:rPr lang="zh-CN" altLang="en-US" sz="2400" dirty="0"/>
              <a:t>。</a:t>
            </a:r>
            <a:endParaRPr lang="zh-CN" altLang="zh-CN" sz="2400" dirty="0"/>
          </a:p>
          <a:p>
            <a:pPr marL="457200" indent="-457200" eaLnBrk="1" hangingPunct="1">
              <a:lnSpc>
                <a:spcPct val="80000"/>
              </a:lnSpc>
              <a:buFontTx/>
              <a:buNone/>
            </a:pPr>
            <a:r>
              <a:rPr lang="zh-CN" altLang="zh-CN" sz="2000" dirty="0"/>
              <a:t>    </a:t>
            </a:r>
            <a:endParaRPr lang="zh-CN" altLang="zh-CN" sz="2000" dirty="0"/>
          </a:p>
          <a:p>
            <a:pPr marL="457200" indent="-457200" eaLnBrk="1" hangingPunct="1">
              <a:lnSpc>
                <a:spcPct val="80000"/>
              </a:lnSpc>
              <a:buFont typeface="Wingdings" panose="05000000000000000000" pitchFamily="2" charset="2"/>
              <a:buChar char="l"/>
            </a:pPr>
            <a:endParaRPr lang="zh-CN" altLang="zh-CN" sz="1600" dirty="0"/>
          </a:p>
          <a:p>
            <a:pPr marL="457200" indent="-457200" eaLnBrk="1" hangingPunct="1">
              <a:lnSpc>
                <a:spcPct val="80000"/>
              </a:lnSpc>
              <a:buFont typeface="Wingdings" panose="05000000000000000000" pitchFamily="2" charset="2"/>
              <a:buChar char="l"/>
            </a:pPr>
            <a:endParaRPr lang="zh-CN" altLang="zh-CN" sz="1600" dirty="0"/>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9622</Words>
  <Application>WPS 演示</Application>
  <PresentationFormat>全屏显示(4:3)</PresentationFormat>
  <Paragraphs>253</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Arial</vt:lpstr>
      <vt:lpstr>宋体</vt:lpstr>
      <vt:lpstr>Wingdings</vt:lpstr>
      <vt:lpstr>等线</vt:lpstr>
      <vt:lpstr>Times New Roman</vt:lpstr>
      <vt:lpstr>Arial Black</vt:lpstr>
      <vt:lpstr>微软雅黑</vt:lpstr>
      <vt:lpstr>Arial Unicode MS</vt:lpstr>
      <vt:lpstr>Calibri</vt:lpstr>
      <vt:lpstr>Radial</vt:lpstr>
      <vt:lpstr>1_Radial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深圳市斯尔顿科技有限公司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International Trade Terms and Pricing Principles</dc:title>
  <dc:creator>微软用户</dc:creator>
  <cp:lastModifiedBy>阿廖</cp:lastModifiedBy>
  <cp:revision>194</cp:revision>
  <dcterms:created xsi:type="dcterms:W3CDTF">2010-11-02T09:37:45Z</dcterms:created>
  <dcterms:modified xsi:type="dcterms:W3CDTF">2025-03-12T08:35:37Z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ABB1C8FA2F9842938C901DF625CC4126_13</vt:lpwstr>
  </property>
</Properties>
</file>